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</p:sldMasterIdLst>
  <p:notesMasterIdLst>
    <p:notesMasterId r:id="rId36"/>
  </p:notesMasterIdLst>
  <p:sldIdLst>
    <p:sldId id="258" r:id="rId2"/>
    <p:sldId id="259" r:id="rId3"/>
    <p:sldId id="260" r:id="rId4"/>
    <p:sldId id="322" r:id="rId5"/>
    <p:sldId id="367" r:id="rId6"/>
    <p:sldId id="324" r:id="rId7"/>
    <p:sldId id="325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23" r:id="rId16"/>
    <p:sldId id="327" r:id="rId17"/>
    <p:sldId id="350" r:id="rId18"/>
    <p:sldId id="326" r:id="rId19"/>
    <p:sldId id="351" r:id="rId20"/>
    <p:sldId id="352" r:id="rId21"/>
    <p:sldId id="355" r:id="rId22"/>
    <p:sldId id="356" r:id="rId23"/>
    <p:sldId id="357" r:id="rId24"/>
    <p:sldId id="358" r:id="rId25"/>
    <p:sldId id="354" r:id="rId26"/>
    <p:sldId id="353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780"/>
  </p:normalViewPr>
  <p:slideViewPr>
    <p:cSldViewPr snapToGrid="0" snapToObjects="1" showGuides="1">
      <p:cViewPr>
        <p:scale>
          <a:sx n="68" d="100"/>
          <a:sy n="68" d="100"/>
        </p:scale>
        <p:origin x="436" y="52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0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43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5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6.4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7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7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7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  <inkml:trace contextRef="#ctx0" brushRef="#br0" timeOffset="1">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8.3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8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6.9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7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1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8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  <inkml:trace contextRef="#ctx0" brushRef="#br0" timeOffset="1">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8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  <inkml:trace contextRef="#ctx0" brushRef="#br0" timeOffset="1">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9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  <inkml:trace contextRef="#ctx0" brushRef="#br0" timeOffset="1">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9.4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9.7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7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8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8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  <inkml:trace contextRef="#ctx0" brushRef="#br0" timeOffset="1">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8.8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  <inkml:trace contextRef="#ctx0" brushRef="#br0" timeOffset="1">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9.1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9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  <inkml:trace contextRef="#ctx0" brushRef="#br0" timeOffset="1">3217 872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42.2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0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1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4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9DB4-82E0-AF40-81BE-1C4AA0DF45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0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8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0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0.png"/><Relationship Id="rId18" Type="http://schemas.openxmlformats.org/officeDocument/2006/relationships/customXml" Target="../ink/ink13.xml"/><Relationship Id="rId3" Type="http://schemas.openxmlformats.org/officeDocument/2006/relationships/image" Target="../media/image4.png"/><Relationship Id="rId21" Type="http://schemas.openxmlformats.org/officeDocument/2006/relationships/customXml" Target="../ink/ink16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2.xml"/><Relationship Id="rId2" Type="http://schemas.openxmlformats.org/officeDocument/2006/relationships/image" Target="../media/image3.png"/><Relationship Id="rId16" Type="http://schemas.openxmlformats.org/officeDocument/2006/relationships/customXml" Target="../ink/ink11.xml"/><Relationship Id="rId20" Type="http://schemas.openxmlformats.org/officeDocument/2006/relationships/customXml" Target="../ink/ink15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30.png"/><Relationship Id="rId15" Type="http://schemas.openxmlformats.org/officeDocument/2006/relationships/customXml" Target="../ink/ink10.xml"/><Relationship Id="rId10" Type="http://schemas.openxmlformats.org/officeDocument/2006/relationships/customXml" Target="../ink/ink6.xml"/><Relationship Id="rId19" Type="http://schemas.openxmlformats.org/officeDocument/2006/relationships/customXml" Target="../ink/ink14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customXml" Target="../ink/ink24.xml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customXml" Target="../ink/ink2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18.xml"/><Relationship Id="rId11" Type="http://schemas.openxmlformats.org/officeDocument/2006/relationships/customXml" Target="../ink/ink22.xml"/><Relationship Id="rId5" Type="http://schemas.openxmlformats.org/officeDocument/2006/relationships/image" Target="../media/image4.png"/><Relationship Id="rId10" Type="http://schemas.openxmlformats.org/officeDocument/2006/relationships/customXml" Target="../ink/ink21.xml"/><Relationship Id="rId4" Type="http://schemas.openxmlformats.org/officeDocument/2006/relationships/image" Target="../media/image3.png"/><Relationship Id="rId9" Type="http://schemas.openxmlformats.org/officeDocument/2006/relationships/customXml" Target="../ink/ink2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625837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1502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0799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23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424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B4531E-22DB-4EE2-9EF8-3E39893CD0D3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719F49B-652A-4515-A341-17F90A9BA0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BCEEF6-CB58-4AA2-B3C1-75147CC4CB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777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200EDA-1345-47B6-8C46-79894D34D23F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9216A0B-F649-4297-8FC8-424439526C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198D62-93FA-42B2-8E95-1905986F76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903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801572D-F2CB-4CF8-B06F-4DCAEEBE301B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2FAA3C-C78F-4FB3-8A19-681E71D0D0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ED26DC-8270-4596-B6E6-388E0ECE81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665787-721E-4024-9717-7B149537F13B}"/>
              </a:ext>
            </a:extLst>
          </p:cNvPr>
          <p:cNvSpPr txBox="1"/>
          <p:nvPr userDrawn="1"/>
        </p:nvSpPr>
        <p:spPr>
          <a:xfrm>
            <a:off x="5709849" y="6400800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ADS1, B</a:t>
            </a:r>
            <a:r>
              <a:rPr lang="ro-RO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îldea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43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CCF41B-D47C-43CD-80E4-D3C90D579ABB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B057DC-CD1A-4923-9864-6361E676BC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8E0093-C42B-4A7C-92A9-4F2C94E520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710340C-CB8E-43F4-9352-74EE385CD5D9}"/>
              </a:ext>
            </a:extLst>
          </p:cNvPr>
          <p:cNvSpPr txBox="1"/>
          <p:nvPr userDrawn="1"/>
        </p:nvSpPr>
        <p:spPr>
          <a:xfrm>
            <a:off x="5709849" y="6400800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ADS1, B</a:t>
            </a:r>
            <a:r>
              <a:rPr lang="ro-RO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îldea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55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004006A-55B2-4404-9A04-0F4903A112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6371395"/>
            <a:ext cx="609601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28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30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519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1728656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  <p:extLst>
      <p:ext uri="{BB962C8B-B14F-4D97-AF65-F5344CB8AC3E}">
        <p14:creationId xmlns:p14="http://schemas.microsoft.com/office/powerpoint/2010/main" val="3093601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2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8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60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A949C3-CFBA-402D-9AE6-6FC9DDC87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5976691"/>
            <a:ext cx="609601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38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ro-RO" dirty="0"/>
              <a:t>Curs</a:t>
            </a:r>
            <a:r>
              <a:rPr lang="en-US" dirty="0"/>
              <a:t> #: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ADS1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ro-RO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Teodor-Ștefan Bîldea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4F978E-AB5A-4EF8-9169-97393E45D4EF}"/>
              </a:ext>
            </a:extLst>
          </p:cNvPr>
          <p:cNvGrpSpPr/>
          <p:nvPr userDrawn="1"/>
        </p:nvGrpSpPr>
        <p:grpSpPr>
          <a:xfrm>
            <a:off x="4573239" y="4103661"/>
            <a:ext cx="3098800" cy="1504984"/>
            <a:chOff x="5420732" y="4428552"/>
            <a:chExt cx="2741961" cy="13139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F51675-7BEC-4D30-9AFA-8F57E1E826D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AC716E-D964-4FCD-B25A-2C8E424ADA3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26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09849" y="6400800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ADS1, B</a:t>
            </a:r>
            <a:r>
              <a:rPr lang="ro-RO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îldea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AD6993-E1DC-4309-A89E-A9286067D75D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B25837-4C99-43BE-82BB-7791F37C2A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F48C4-D66A-462E-B412-07AC253325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617F77-D016-430E-9084-4A62A0DAF261}"/>
                  </a:ext>
                </a:extLst>
              </p14:cNvPr>
              <p14:cNvContentPartPr/>
              <p14:nvPr userDrawn="1"/>
            </p14:nvContentPartPr>
            <p14:xfrm>
              <a:off x="5451429" y="666154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617F77-D016-430E-9084-4A62A0DAF2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429" y="66525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C92CAA3-2BE9-43EB-961C-5624C76E11D0}"/>
                  </a:ext>
                </a:extLst>
              </p14:cNvPr>
              <p14:cNvContentPartPr/>
              <p14:nvPr userDrawn="1"/>
            </p14:nvContentPartPr>
            <p14:xfrm>
              <a:off x="5494989" y="649594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C92CAA3-2BE9-43EB-961C-5624C76E11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5989" y="64873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345A17-F251-42C9-A678-28B52AD4046F}"/>
                  </a:ext>
                </a:extLst>
              </p14:cNvPr>
              <p14:cNvContentPartPr/>
              <p14:nvPr userDrawn="1"/>
            </p14:nvContentPartPr>
            <p14:xfrm>
              <a:off x="5477709" y="655714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345A17-F251-42C9-A678-28B52AD404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8709" y="654850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2F5F418-37C1-435C-B0E4-A547D23BB866}"/>
              </a:ext>
            </a:extLst>
          </p:cNvPr>
          <p:cNvGrpSpPr/>
          <p:nvPr/>
        </p:nvGrpSpPr>
        <p:grpSpPr>
          <a:xfrm>
            <a:off x="6784149" y="6478663"/>
            <a:ext cx="1158480" cy="313920"/>
            <a:chOff x="6784149" y="6478663"/>
            <a:chExt cx="115848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E34603A-3554-49E1-91A9-90D546850491}"/>
                    </a:ext>
                  </a:extLst>
                </p14:cNvPr>
                <p14:cNvContentPartPr/>
                <p14:nvPr userDrawn="1"/>
              </p14:nvContentPartPr>
              <p14:xfrm>
                <a:off x="6784149" y="6478663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E34603A-3554-49E1-91A9-90D5468504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5149" y="64700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3985D9-7F05-4853-88B0-65632B0AA766}"/>
                    </a:ext>
                  </a:extLst>
                </p14:cNvPr>
                <p14:cNvContentPartPr/>
                <p14:nvPr userDrawn="1"/>
              </p14:nvContentPartPr>
              <p14:xfrm>
                <a:off x="6784149" y="6478663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3985D9-7F05-4853-88B0-65632B0AA7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5149" y="64700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346F1A-5E63-44BE-9AA7-FAC5EBAF1F1F}"/>
                    </a:ext>
                  </a:extLst>
                </p14:cNvPr>
                <p14:cNvContentPartPr/>
                <p14:nvPr userDrawn="1"/>
              </p14:nvContentPartPr>
              <p14:xfrm>
                <a:off x="6784149" y="6478663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346F1A-5E63-44BE-9AA7-FAC5EBAF1F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5149" y="64700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8C21F62-2E96-4CCA-9AD4-EA1E1B687272}"/>
                    </a:ext>
                  </a:extLst>
                </p14:cNvPr>
                <p14:cNvContentPartPr/>
                <p14:nvPr userDrawn="1"/>
              </p14:nvContentPartPr>
              <p14:xfrm>
                <a:off x="6784149" y="6478663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8C21F62-2E96-4CCA-9AD4-EA1E1B6872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5149" y="64700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795F83-762E-4B9D-B89D-F01A41F88353}"/>
                    </a:ext>
                  </a:extLst>
                </p14:cNvPr>
                <p14:cNvContentPartPr/>
                <p14:nvPr userDrawn="1"/>
              </p14:nvContentPartPr>
              <p14:xfrm>
                <a:off x="6784149" y="6478663"/>
                <a:ext cx="1158480" cy="313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795F83-762E-4B9D-B89D-F01A41F883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75149" y="6470023"/>
                  <a:ext cx="117612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F2D1880-E5EF-4259-9436-78ECCAAFD6A4}"/>
                  </a:ext>
                </a:extLst>
              </p14:cNvPr>
              <p14:cNvContentPartPr/>
              <p14:nvPr userDrawn="1"/>
            </p14:nvContentPartPr>
            <p14:xfrm>
              <a:off x="9901389" y="650494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F2D1880-E5EF-4259-9436-78ECCAAFD6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2389" y="64963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43D8241-EC57-4040-A98E-A96DA46C72AE}"/>
                  </a:ext>
                </a:extLst>
              </p14:cNvPr>
              <p14:cNvContentPartPr/>
              <p14:nvPr userDrawn="1"/>
            </p14:nvContentPartPr>
            <p14:xfrm>
              <a:off x="9352749" y="3308503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43D8241-EC57-4040-A98E-A96DA46C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4109" y="32998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AF526E8-6E2B-471E-8AF8-4D0CDF5F290E}"/>
                  </a:ext>
                </a:extLst>
              </p14:cNvPr>
              <p14:cNvContentPartPr/>
              <p14:nvPr userDrawn="1"/>
            </p14:nvContentPartPr>
            <p14:xfrm>
              <a:off x="775029" y="664426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AF526E8-6E2B-471E-8AF8-4D0CDF5F2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029" y="66352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4F715B1-FC5B-438F-9591-681E83730B61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4F715B1-FC5B-438F-9591-681E83730B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7DC0CD7-EABA-4CED-985D-879755DEA735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7DC0CD7-EABA-4CED-985D-879755DEA7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05B70B4-470F-4A36-8BD9-7BFBF985DA17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05B70B4-470F-4A36-8BD9-7BFBF985DA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EBB5F3E-CBE0-48B1-8789-7C3606D873AA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EBB5F3E-CBE0-48B1-8789-7C3606D873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61B9389-4577-4319-BD57-ED7E5DAE8293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61B9389-4577-4319-BD57-ED7E5DAE82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C3D89F5-A352-4129-999B-6BDA1EF15986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C3D89F5-A352-4129-999B-6BDA1EF159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33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ly Conten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CE1402-E415-4CFD-BA45-D412A1A1E22F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8D1454-33B6-4F1D-83AF-7311DD9CF8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C2239C-A0A0-43D8-AB56-EBF6C71D48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78DB12-1C4F-4BDA-B944-ABDBFF2A9609}"/>
                  </a:ext>
                </a:extLst>
              </p14:cNvPr>
              <p14:cNvContentPartPr/>
              <p14:nvPr userDrawn="1"/>
            </p14:nvContentPartPr>
            <p14:xfrm>
              <a:off x="5677509" y="644374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78DB12-1C4F-4BDA-B944-ABDBFF2A96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8869" y="643474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1744A-4631-44F2-A9F5-9E58F9520181}"/>
              </a:ext>
            </a:extLst>
          </p:cNvPr>
          <p:cNvGrpSpPr/>
          <p:nvPr/>
        </p:nvGrpSpPr>
        <p:grpSpPr>
          <a:xfrm>
            <a:off x="5677509" y="6600703"/>
            <a:ext cx="360" cy="360"/>
            <a:chOff x="5677509" y="660070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41F2FF3-B3EA-4C10-BBF1-B3AA98D76706}"/>
                    </a:ext>
                  </a:extLst>
                </p14:cNvPr>
                <p14:cNvContentPartPr/>
                <p14:nvPr userDrawn="1"/>
              </p14:nvContentPartPr>
              <p14:xfrm>
                <a:off x="5677509" y="6600703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41F2FF3-B3EA-4C10-BBF1-B3AA98D767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8869" y="6592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61A54A-93E5-42B1-AD15-078AB00BCE83}"/>
                    </a:ext>
                  </a:extLst>
                </p14:cNvPr>
                <p14:cNvContentPartPr/>
                <p14:nvPr userDrawn="1"/>
              </p14:nvContentPartPr>
              <p14:xfrm>
                <a:off x="5677509" y="6600703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61A54A-93E5-42B1-AD15-078AB00BCE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8869" y="6592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275BBC-244F-428B-ABD9-6D47AF6B5840}"/>
                    </a:ext>
                  </a:extLst>
                </p14:cNvPr>
                <p14:cNvContentPartPr/>
                <p14:nvPr userDrawn="1"/>
              </p14:nvContentPartPr>
              <p14:xfrm>
                <a:off x="5677509" y="6600703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275BBC-244F-428B-ABD9-6D47AF6B58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8869" y="6592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CB135F-355D-431E-B0FE-B41CA0902920}"/>
                    </a:ext>
                  </a:extLst>
                </p14:cNvPr>
                <p14:cNvContentPartPr/>
                <p14:nvPr userDrawn="1"/>
              </p14:nvContentPartPr>
              <p14:xfrm>
                <a:off x="5677509" y="6600703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CB135F-355D-431E-B0FE-B41CA09029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8869" y="6592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1084F6-AB4C-46BA-9967-AC10661D706D}"/>
                    </a:ext>
                  </a:extLst>
                </p14:cNvPr>
                <p14:cNvContentPartPr/>
                <p14:nvPr userDrawn="1"/>
              </p14:nvContentPartPr>
              <p14:xfrm>
                <a:off x="5677509" y="6600703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1084F6-AB4C-46BA-9967-AC10661D70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8869" y="6592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79BE68B-8435-4942-A94F-4CD236ED7E63}"/>
                  </a:ext>
                </a:extLst>
              </p14:cNvPr>
              <p14:cNvContentPartPr/>
              <p14:nvPr userDrawn="1"/>
            </p14:nvContentPartPr>
            <p14:xfrm>
              <a:off x="5599389" y="6609703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79BE68B-8435-4942-A94F-4CD236ED7E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0749" y="660070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206D7EC-7AC7-424B-A384-CE26A63C1C45}"/>
              </a:ext>
            </a:extLst>
          </p:cNvPr>
          <p:cNvSpPr txBox="1"/>
          <p:nvPr userDrawn="1"/>
        </p:nvSpPr>
        <p:spPr>
          <a:xfrm>
            <a:off x="5709849" y="6400800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ADS1, B</a:t>
            </a:r>
            <a:r>
              <a:rPr lang="ro-RO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îldea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88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ADS1 </a:t>
            </a:r>
          </a:p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Teodor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-</a:t>
            </a:r>
            <a:r>
              <a:rPr lang="ro-RO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Ș</a:t>
            </a:r>
            <a:r>
              <a:rPr lang="en-US" sz="3200" kern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tefan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 B</a:t>
            </a:r>
            <a:r>
              <a:rPr lang="ro-RO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î</a:t>
            </a:r>
            <a:r>
              <a:rPr lang="en-US" sz="3200" kern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ldea</a:t>
            </a:r>
            <a:endParaRPr lang="en-US" sz="3200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7EF846-5BFD-419C-8D7D-A750463CD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2594" y="4359501"/>
            <a:ext cx="2551612" cy="11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55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ADF759-97FB-491E-BBFD-EA87085CCB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" y="6296849"/>
            <a:ext cx="609601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94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nly Content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763841-471C-4664-AABE-5BC4365F55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150" y="6214000"/>
            <a:ext cx="609601" cy="2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58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766" y="4406903"/>
            <a:ext cx="9227518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A8E7AC-9713-48E3-B555-24E0455D22A5}"/>
              </a:ext>
            </a:extLst>
          </p:cNvPr>
          <p:cNvGrpSpPr/>
          <p:nvPr userDrawn="1"/>
        </p:nvGrpSpPr>
        <p:grpSpPr>
          <a:xfrm>
            <a:off x="1085385" y="4570946"/>
            <a:ext cx="946615" cy="423328"/>
            <a:chOff x="5420732" y="4428552"/>
            <a:chExt cx="2741961" cy="13139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52A14F-2825-4D28-8C16-CF956D98E5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EF0EFB-FBD4-4934-B7FE-36265DD5BA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212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1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Curs</a:t>
            </a:r>
            <a:r>
              <a:rPr lang="en-US" dirty="0"/>
              <a:t> </a:t>
            </a:r>
            <a:r>
              <a:rPr lang="ro-RO" dirty="0"/>
              <a:t>12</a:t>
            </a:r>
            <a:r>
              <a:rPr lang="en-US" dirty="0"/>
              <a:t>: </a:t>
            </a:r>
            <a:r>
              <a:rPr lang="ro-RO" dirty="0"/>
              <a:t>Mașini cu Suport Vectorial </a:t>
            </a:r>
            <a:r>
              <a:rPr lang="en-US" dirty="0"/>
              <a:t>(SVMs)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Maximiz</a:t>
            </a:r>
            <a:r>
              <a:rPr lang="ro-RO" dirty="0"/>
              <a:t>area distanței între clase (</a:t>
            </a:r>
            <a:r>
              <a:rPr lang="en-US" dirty="0"/>
              <a:t> Mar</a:t>
            </a:r>
            <a:r>
              <a:rPr lang="ro-RO" dirty="0"/>
              <a:t>ja) (cont.)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Observați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maximizarea</a:t>
            </a:r>
            <a:r>
              <a:rPr lang="en-US" dirty="0"/>
              <a:t> </a:t>
            </a:r>
            <a:r>
              <a:rPr lang="en-US" dirty="0" err="1"/>
              <a:t>distanței</a:t>
            </a:r>
            <a:r>
              <a:rPr lang="en-US" dirty="0"/>
              <a:t> </a:t>
            </a:r>
            <a:r>
              <a:rPr lang="en-US" b="1" i="1" dirty="0" err="1"/>
              <a:t>tuturor</a:t>
            </a:r>
            <a:r>
              <a:rPr lang="en-US" b="1" i="1" dirty="0"/>
              <a:t> </a:t>
            </a:r>
            <a:r>
              <a:rPr lang="en-US" b="1" i="1" dirty="0" err="1"/>
              <a:t>punctelor</a:t>
            </a:r>
            <a:r>
              <a:rPr lang="en-US" b="1" i="1" dirty="0"/>
              <a:t> </a:t>
            </a:r>
            <a:r>
              <a:rPr lang="en-US" dirty="0" err="1"/>
              <a:t>până</a:t>
            </a:r>
            <a:r>
              <a:rPr lang="en-US" dirty="0"/>
              <a:t> la </a:t>
            </a:r>
            <a:r>
              <a:rPr lang="en-US" dirty="0" err="1"/>
              <a:t>limita</a:t>
            </a:r>
            <a:r>
              <a:rPr lang="en-US" dirty="0"/>
              <a:t> </a:t>
            </a:r>
            <a:r>
              <a:rPr lang="en-US" dirty="0" err="1"/>
              <a:t>deciziei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exact </a:t>
            </a:r>
            <a:r>
              <a:rPr lang="en-US" dirty="0" err="1"/>
              <a:t>aceeași</a:t>
            </a:r>
            <a:r>
              <a:rPr lang="en-US" dirty="0"/>
              <a:t> cu </a:t>
            </a:r>
            <a:r>
              <a:rPr lang="en-US" dirty="0" err="1"/>
              <a:t>maximizarea</a:t>
            </a:r>
            <a:r>
              <a:rPr lang="en-US" dirty="0"/>
              <a:t> </a:t>
            </a:r>
            <a:r>
              <a:rPr lang="en-US" dirty="0" err="1"/>
              <a:t>distanței</a:t>
            </a:r>
            <a:r>
              <a:rPr lang="en-US" dirty="0"/>
              <a:t> </a:t>
            </a:r>
            <a:r>
              <a:rPr lang="en-US" dirty="0" err="1"/>
              <a:t>până</a:t>
            </a:r>
            <a:r>
              <a:rPr lang="en-US" dirty="0"/>
              <a:t> la </a:t>
            </a:r>
            <a:r>
              <a:rPr lang="en-US" b="1" i="1" dirty="0" err="1"/>
              <a:t>cele</a:t>
            </a:r>
            <a:r>
              <a:rPr lang="en-US" b="1" i="1" dirty="0"/>
              <a:t> </a:t>
            </a:r>
            <a:r>
              <a:rPr lang="en-US" b="1" i="1" dirty="0" err="1"/>
              <a:t>mai</a:t>
            </a:r>
            <a:r>
              <a:rPr lang="en-US" b="1" i="1" dirty="0"/>
              <a:t> </a:t>
            </a:r>
            <a:r>
              <a:rPr lang="en-US" b="1" i="1" dirty="0" err="1"/>
              <a:t>apropiate</a:t>
            </a:r>
            <a:r>
              <a:rPr lang="en-US" b="1" i="1" dirty="0"/>
              <a:t> </a:t>
            </a:r>
            <a:r>
              <a:rPr lang="en-US" b="1" i="1" dirty="0" err="1"/>
              <a:t>puncte</a:t>
            </a:r>
            <a:r>
              <a:rPr lang="en-US" dirty="0"/>
              <a:t>.</a:t>
            </a:r>
          </a:p>
          <a:p>
            <a:r>
              <a:rPr lang="en-US" dirty="0" err="1"/>
              <a:t>Punctele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apropiate</a:t>
            </a:r>
            <a:r>
              <a:rPr lang="en-US" dirty="0"/>
              <a:t> de </a:t>
            </a:r>
            <a:r>
              <a:rPr lang="en-US" dirty="0" err="1"/>
              <a:t>limita</a:t>
            </a:r>
            <a:r>
              <a:rPr lang="en-US" dirty="0"/>
              <a:t> </a:t>
            </a:r>
            <a:r>
              <a:rPr lang="en-US" dirty="0" err="1"/>
              <a:t>deciziei</a:t>
            </a:r>
            <a:r>
              <a:rPr lang="en-US" dirty="0"/>
              <a:t> se </a:t>
            </a:r>
            <a:r>
              <a:rPr lang="en-US" dirty="0" err="1"/>
              <a:t>numesc</a:t>
            </a:r>
            <a:r>
              <a:rPr lang="en-US" dirty="0"/>
              <a:t> </a:t>
            </a:r>
            <a:r>
              <a:rPr lang="en-US" b="1" i="1" dirty="0" err="1"/>
              <a:t>vectori</a:t>
            </a:r>
            <a:r>
              <a:rPr lang="en-US" b="1" i="1" dirty="0"/>
              <a:t> </a:t>
            </a:r>
            <a:r>
              <a:rPr lang="en-US" b="1" i="1" dirty="0" err="1"/>
              <a:t>suport</a:t>
            </a:r>
            <a:r>
              <a:rPr lang="en-US" dirty="0"/>
              <a:t>.</a:t>
            </a:r>
          </a:p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orice</a:t>
            </a:r>
            <a:r>
              <a:rPr lang="en-US" dirty="0"/>
              <a:t> plan,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oricând</a:t>
            </a:r>
            <a:r>
              <a:rPr lang="en-US" dirty="0"/>
              <a:t> </a:t>
            </a:r>
            <a:r>
              <a:rPr lang="en-US" dirty="0" err="1"/>
              <a:t>scala</a:t>
            </a:r>
            <a:r>
              <a:rPr lang="en-US" dirty="0"/>
              <a:t> </a:t>
            </a:r>
            <a:r>
              <a:rPr lang="en-US" dirty="0" err="1"/>
              <a:t>ecuația</a:t>
            </a:r>
            <a:r>
              <a:rPr lang="en-US" dirty="0"/>
              <a:t>:			</a:t>
            </a:r>
            <a:endParaRPr lang="ro-RO" dirty="0"/>
          </a:p>
          <a:p>
            <a:r>
              <a:rPr lang="ro-RO" i="1" dirty="0"/>
              <a:t>			</a:t>
            </a:r>
            <a:r>
              <a:rPr lang="en-US" i="1" dirty="0" err="1"/>
              <a:t>w</a:t>
            </a:r>
            <a:r>
              <a:rPr lang="en-US" baseline="30000" dirty="0" err="1"/>
              <a:t>⊤</a:t>
            </a:r>
            <a:r>
              <a:rPr lang="en-US" i="1" dirty="0" err="1"/>
              <a:t>x</a:t>
            </a:r>
            <a:r>
              <a:rPr lang="en-US" dirty="0"/>
              <a:t> + </a:t>
            </a:r>
            <a:r>
              <a:rPr lang="en-US" i="1" dirty="0"/>
              <a:t>b</a:t>
            </a:r>
            <a:r>
              <a:rPr lang="en-US" dirty="0"/>
              <a:t> = 0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încât</a:t>
            </a:r>
            <a:r>
              <a:rPr lang="en-US" dirty="0"/>
              <a:t> </a:t>
            </a:r>
            <a:r>
              <a:rPr lang="en-US" dirty="0" err="1"/>
              <a:t>vectorii</a:t>
            </a:r>
            <a:r>
              <a:rPr lang="en-US" dirty="0"/>
              <a:t> </a:t>
            </a:r>
            <a:r>
              <a:rPr lang="ro-RO" dirty="0"/>
              <a:t>suport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ro-RO" dirty="0"/>
              <a:t>fie în</a:t>
            </a:r>
            <a:r>
              <a:rPr lang="en-US" dirty="0"/>
              <a:t> </a:t>
            </a:r>
            <a:r>
              <a:rPr lang="ro-RO" dirty="0"/>
              <a:t>(hiper)</a:t>
            </a:r>
            <a:r>
              <a:rPr lang="en-US" dirty="0" err="1"/>
              <a:t>planuri</a:t>
            </a:r>
            <a:r>
              <a:rPr lang="ro-RO" dirty="0"/>
              <a:t>le</a:t>
            </a:r>
            <a:r>
              <a:rPr lang="en-US" dirty="0"/>
              <a:t>: </a:t>
            </a:r>
          </a:p>
          <a:p>
            <a:r>
              <a:rPr lang="en-US" dirty="0"/>
              <a:t>			</a:t>
            </a:r>
            <a:r>
              <a:rPr lang="en-US" i="1" dirty="0" err="1"/>
              <a:t>w</a:t>
            </a:r>
            <a:r>
              <a:rPr lang="en-US" baseline="30000" dirty="0" err="1"/>
              <a:t>⊤</a:t>
            </a:r>
            <a:r>
              <a:rPr lang="en-US" i="1" dirty="0" err="1"/>
              <a:t>x</a:t>
            </a:r>
            <a:r>
              <a:rPr lang="en-US" i="1" dirty="0"/>
              <a:t> </a:t>
            </a:r>
            <a:r>
              <a:rPr lang="en-US" dirty="0"/>
              <a:t>+ </a:t>
            </a:r>
            <a:r>
              <a:rPr lang="en-US" i="1" dirty="0"/>
              <a:t>b </a:t>
            </a:r>
            <a:r>
              <a:rPr lang="en-US" dirty="0"/>
              <a:t>= ±1, </a:t>
            </a:r>
          </a:p>
          <a:p>
            <a:r>
              <a:rPr lang="ro-RO" dirty="0"/>
              <a:t>în funcție de apartenența la clase</a:t>
            </a:r>
            <a:r>
              <a:rPr lang="en-US" dirty="0"/>
              <a:t>. </a:t>
            </a:r>
          </a:p>
          <a:p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Maximiz</a:t>
            </a:r>
            <a:r>
              <a:rPr lang="ro-RO" dirty="0"/>
              <a:t>area distanței între clase (</a:t>
            </a:r>
            <a:r>
              <a:rPr lang="en-US" dirty="0"/>
              <a:t> Mar</a:t>
            </a:r>
            <a:r>
              <a:rPr lang="ro-RO" dirty="0"/>
              <a:t>ja) (cont.)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punctele</a:t>
            </a:r>
            <a:r>
              <a:rPr lang="en-US" dirty="0"/>
              <a:t> de pe </a:t>
            </a:r>
            <a:r>
              <a:rPr lang="en-US" dirty="0" err="1"/>
              <a:t>planele</a:t>
            </a:r>
            <a:r>
              <a:rPr lang="en-US" dirty="0"/>
              <a:t> </a:t>
            </a:r>
            <a:r>
              <a:rPr lang="en-US" dirty="0" err="1"/>
              <a:t>w⊤x</a:t>
            </a:r>
            <a:r>
              <a:rPr lang="en-US" dirty="0"/>
              <a:t> + b = ± 1, </a:t>
            </a:r>
            <a:r>
              <a:rPr lang="en-US" dirty="0" err="1"/>
              <a:t>distanța</a:t>
            </a:r>
            <a:r>
              <a:rPr lang="en-US" dirty="0"/>
              <a:t> lor </a:t>
            </a:r>
            <a:r>
              <a:rPr lang="en-US" dirty="0" err="1"/>
              <a:t>până</a:t>
            </a:r>
            <a:r>
              <a:rPr lang="en-US" dirty="0"/>
              <a:t> la </a:t>
            </a:r>
            <a:r>
              <a:rPr lang="en-US" dirty="0" err="1"/>
              <a:t>limita</a:t>
            </a:r>
            <a:r>
              <a:rPr lang="en-US" dirty="0"/>
              <a:t> de </a:t>
            </a:r>
            <a:r>
              <a:rPr lang="en-US" dirty="0" err="1"/>
              <a:t>decizie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± 1 / ∥w∥.</a:t>
            </a:r>
            <a:br>
              <a:rPr lang="en-US" sz="1200" dirty="0"/>
            </a:br>
            <a:r>
              <a:rPr lang="en-US" dirty="0"/>
              <a:t>Deci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defini</a:t>
            </a:r>
            <a:r>
              <a:rPr lang="en-US" dirty="0"/>
              <a:t> </a:t>
            </a:r>
            <a:r>
              <a:rPr lang="en-US" b="1" i="1" dirty="0" err="1"/>
              <a:t>marja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limite</a:t>
            </a:r>
            <a:r>
              <a:rPr lang="en-US" dirty="0"/>
              <a:t> de </a:t>
            </a:r>
            <a:r>
              <a:rPr lang="en-US" dirty="0" err="1"/>
              <a:t>decizie</a:t>
            </a:r>
            <a:r>
              <a:rPr lang="en-US" dirty="0"/>
              <a:t> ca </a:t>
            </a:r>
            <a:r>
              <a:rPr lang="en-US" dirty="0" err="1"/>
              <a:t>distanța</a:t>
            </a:r>
            <a:r>
              <a:rPr lang="en-US" dirty="0"/>
              <a:t> </a:t>
            </a:r>
            <a:r>
              <a:rPr lang="en-US" dirty="0" err="1"/>
              <a:t>până</a:t>
            </a:r>
            <a:r>
              <a:rPr lang="en-US" dirty="0"/>
              <a:t> la </a:t>
            </a:r>
            <a:r>
              <a:rPr lang="en-US" dirty="0" err="1"/>
              <a:t>vectorii</a:t>
            </a:r>
            <a:r>
              <a:rPr lang="en-US" dirty="0"/>
              <a:t> </a:t>
            </a:r>
            <a:r>
              <a:rPr lang="ro-RO" dirty="0"/>
              <a:t> suport </a:t>
            </a:r>
            <a:r>
              <a:rPr lang="en-US" dirty="0"/>
              <a:t>ai </a:t>
            </a:r>
            <a:r>
              <a:rPr lang="en-US" dirty="0" err="1"/>
              <a:t>acesteia</a:t>
            </a:r>
            <a:r>
              <a:rPr lang="en-US" dirty="0"/>
              <a:t>, m = 2 / ∥w∥.</a:t>
            </a:r>
          </a:p>
          <a:p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11</a:t>
            </a:fld>
            <a:endParaRPr lang="en-US"/>
          </a:p>
        </p:txBody>
      </p:sp>
      <p:pic>
        <p:nvPicPr>
          <p:cNvPr id="7175" name="Picture 7" descr="page12image3820128">
            <a:extLst>
              <a:ext uri="{FF2B5EF4-FFF2-40B4-BE49-F238E27FC236}">
                <a16:creationId xmlns:a16="http://schemas.microsoft.com/office/drawing/2014/main" id="{DDA9CAF4-3364-3345-BB36-27990523A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392" y="3160999"/>
            <a:ext cx="4777215" cy="31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Clasificare cu s</a:t>
            </a:r>
            <a:r>
              <a:rPr lang="en-US" dirty="0" err="1"/>
              <a:t>uport</a:t>
            </a:r>
            <a:r>
              <a:rPr lang="en-US" dirty="0"/>
              <a:t> vectorial</a:t>
            </a:r>
            <a:r>
              <a:rPr lang="ro-RO" dirty="0"/>
              <a:t> (SVC)</a:t>
            </a:r>
            <a:r>
              <a:rPr lang="en-US" dirty="0"/>
              <a:t>: </a:t>
            </a:r>
            <a:r>
              <a:rPr lang="en-US" dirty="0" err="1"/>
              <a:t>marjă</a:t>
            </a:r>
            <a:r>
              <a:rPr lang="en-US" dirty="0"/>
              <a:t> strict</a:t>
            </a:r>
            <a:r>
              <a:rPr lang="ro-RO" dirty="0"/>
              <a:t>ă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din </a:t>
            </a:r>
            <a:r>
              <a:rPr lang="en-US" dirty="0" err="1"/>
              <a:t>urmă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reformula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noastră</a:t>
            </a:r>
            <a:r>
              <a:rPr lang="en-US" dirty="0"/>
              <a:t> de </a:t>
            </a:r>
            <a:r>
              <a:rPr lang="en-US" dirty="0" err="1"/>
              <a:t>optimizare</a:t>
            </a:r>
            <a:r>
              <a:rPr lang="en-US" dirty="0"/>
              <a:t> - </a:t>
            </a:r>
            <a:r>
              <a:rPr lang="en-US" dirty="0" err="1"/>
              <a:t>găsim</a:t>
            </a:r>
            <a:r>
              <a:rPr lang="en-US" dirty="0"/>
              <a:t> o </a:t>
            </a:r>
            <a:r>
              <a:rPr lang="en-US" dirty="0" err="1"/>
              <a:t>limită</a:t>
            </a:r>
            <a:r>
              <a:rPr lang="en-US" dirty="0"/>
              <a:t> de </a:t>
            </a:r>
            <a:r>
              <a:rPr lang="en-US" dirty="0" err="1"/>
              <a:t>decizie</a:t>
            </a:r>
            <a:r>
              <a:rPr lang="en-US" dirty="0"/>
              <a:t> care </a:t>
            </a:r>
            <a:r>
              <a:rPr lang="en-US" dirty="0" err="1"/>
              <a:t>maximizează</a:t>
            </a:r>
            <a:r>
              <a:rPr lang="en-US" dirty="0"/>
              <a:t> </a:t>
            </a:r>
            <a:r>
              <a:rPr lang="en-US" dirty="0" err="1"/>
              <a:t>distanța</a:t>
            </a:r>
            <a:r>
              <a:rPr lang="en-US" dirty="0"/>
              <a:t> </a:t>
            </a:r>
            <a:r>
              <a:rPr lang="en-US" dirty="0" err="1"/>
              <a:t>până</a:t>
            </a:r>
            <a:r>
              <a:rPr lang="en-US" dirty="0"/>
              <a:t> la </a:t>
            </a:r>
            <a:r>
              <a:rPr lang="en-US" dirty="0" err="1"/>
              <a:t>ambele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- ca </a:t>
            </a:r>
            <a:r>
              <a:rPr lang="en-US" dirty="0" err="1"/>
              <a:t>maximizarea</a:t>
            </a:r>
            <a:r>
              <a:rPr lang="en-US" dirty="0"/>
              <a:t> </a:t>
            </a:r>
            <a:r>
              <a:rPr lang="en-US" dirty="0" err="1"/>
              <a:t>marjei</a:t>
            </a:r>
            <a:r>
              <a:rPr lang="en-US" dirty="0"/>
              <a:t>, m, </a:t>
            </a:r>
            <a:r>
              <a:rPr lang="en-US" b="1" i="1" dirty="0" err="1"/>
              <a:t>menținând</a:t>
            </a:r>
            <a:r>
              <a:rPr lang="en-US" b="1" i="1" dirty="0"/>
              <a:t> </a:t>
            </a:r>
            <a:r>
              <a:rPr lang="en-US" b="1" i="1" dirty="0" err="1"/>
              <a:t>în</a:t>
            </a:r>
            <a:r>
              <a:rPr lang="en-US" b="1" i="1" dirty="0"/>
              <a:t> </a:t>
            </a:r>
            <a:r>
              <a:rPr lang="en-US" b="1" i="1" dirty="0" err="1"/>
              <a:t>același</a:t>
            </a:r>
            <a:r>
              <a:rPr lang="en-US" b="1" i="1" dirty="0"/>
              <a:t> </a:t>
            </a:r>
            <a:r>
              <a:rPr lang="en-US" b="1" i="1" dirty="0" err="1"/>
              <a:t>timp</a:t>
            </a:r>
            <a:r>
              <a:rPr lang="en-US" b="1" i="1" dirty="0"/>
              <a:t> zero </a:t>
            </a:r>
            <a:r>
              <a:rPr lang="en-US" b="1" i="1" dirty="0" err="1"/>
              <a:t>clasificări</a:t>
            </a:r>
            <a:r>
              <a:rPr lang="en-US" b="1" i="1" dirty="0"/>
              <a:t> </a:t>
            </a:r>
            <a:r>
              <a:rPr lang="en-US" b="1" i="1" dirty="0" err="1"/>
              <a:t>greșite</a:t>
            </a:r>
            <a:r>
              <a:rPr lang="en-US" b="1" i="1" dirty="0"/>
              <a:t>, </a:t>
            </a:r>
          </a:p>
          <a:p>
            <a:endParaRPr lang="en-US" dirty="0">
              <a:effectLst/>
            </a:endParaRPr>
          </a:p>
          <a:p>
            <a:endParaRPr lang="en-US" dirty="0"/>
          </a:p>
          <a:p>
            <a:r>
              <a:rPr lang="en-US" dirty="0" err="1"/>
              <a:t>Clasificatorul</a:t>
            </a:r>
            <a:r>
              <a:rPr lang="en-US" dirty="0"/>
              <a:t> </a:t>
            </a:r>
            <a:r>
              <a:rPr lang="ro-RO" dirty="0"/>
              <a:t>instruit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rezolvarea</a:t>
            </a:r>
            <a:r>
              <a:rPr lang="en-US" dirty="0"/>
              <a:t> </a:t>
            </a:r>
            <a:r>
              <a:rPr lang="en-US" dirty="0" err="1"/>
              <a:t>acestei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se </a:t>
            </a:r>
            <a:r>
              <a:rPr lang="en-US" dirty="0" err="1"/>
              <a:t>numește</a:t>
            </a:r>
            <a:r>
              <a:rPr lang="ro-RO" dirty="0"/>
              <a:t> </a:t>
            </a:r>
            <a:r>
              <a:rPr lang="en-US" b="1" i="1" dirty="0"/>
              <a:t>hard margin support vector classification</a:t>
            </a:r>
            <a:r>
              <a:rPr lang="en-US" dirty="0"/>
              <a:t>. </a:t>
            </a:r>
          </a:p>
          <a:p>
            <a:r>
              <a:rPr lang="ro-RO" dirty="0"/>
              <a:t>Adesea</a:t>
            </a:r>
            <a:r>
              <a:rPr lang="en-US" dirty="0"/>
              <a:t> </a:t>
            </a:r>
            <a:r>
              <a:rPr lang="ro-RO" dirty="0"/>
              <a:t>clasificare </a:t>
            </a:r>
            <a:r>
              <a:rPr lang="en-US" dirty="0"/>
              <a:t>SVC </a:t>
            </a:r>
            <a:r>
              <a:rPr lang="ro-RO" dirty="0"/>
              <a:t>este prezentată ca o problemă de minimizare:</a:t>
            </a:r>
            <a:r>
              <a:rPr lang="en-US" dirty="0"/>
              <a:t> </a:t>
            </a:r>
          </a:p>
          <a:p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062A8-15C6-4549-A376-709B9297CE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0" y="2871640"/>
            <a:ext cx="5913120" cy="1222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5D908-2880-074C-A10D-98D57AD444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560" y="5459846"/>
            <a:ext cx="6390640" cy="11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</a:t>
            </a:r>
            <a:r>
              <a:rPr lang="ro-RO" dirty="0"/>
              <a:t>și optimizarea convexă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 o </a:t>
            </a:r>
            <a:r>
              <a:rPr lang="en-US" dirty="0" err="1"/>
              <a:t>problemă</a:t>
            </a:r>
            <a:r>
              <a:rPr lang="en-US" dirty="0"/>
              <a:t> de </a:t>
            </a:r>
            <a:r>
              <a:rPr lang="en-US" dirty="0" err="1"/>
              <a:t>optimizare</a:t>
            </a:r>
            <a:r>
              <a:rPr lang="en-US" dirty="0"/>
              <a:t> </a:t>
            </a:r>
            <a:r>
              <a:rPr lang="en-US" dirty="0" err="1"/>
              <a:t>convexă</a:t>
            </a:r>
            <a:r>
              <a:rPr lang="en-US" dirty="0"/>
              <a:t>, SVC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studiat</a:t>
            </a:r>
            <a:r>
              <a:rPr lang="en-US" dirty="0"/>
              <a:t> pe </a:t>
            </a:r>
            <a:r>
              <a:rPr lang="en-US" dirty="0" err="1"/>
              <a:t>larg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rezolvat</a:t>
            </a:r>
            <a:r>
              <a:rPr lang="en-US" dirty="0"/>
              <a:t> </a:t>
            </a:r>
            <a:r>
              <a:rPr lang="en-US" dirty="0" err="1"/>
              <a:t>printr</a:t>
            </a:r>
            <a:r>
              <a:rPr lang="en-US" dirty="0"/>
              <a:t>-o </a:t>
            </a:r>
            <a:r>
              <a:rPr lang="en-US" dirty="0" err="1"/>
              <a:t>varietate</a:t>
            </a:r>
            <a:r>
              <a:rPr lang="en-US" dirty="0"/>
              <a:t> de </a:t>
            </a:r>
            <a:r>
              <a:rPr lang="en-US" dirty="0" err="1"/>
              <a:t>algoritmi</a:t>
            </a:r>
            <a:r>
              <a:rPr lang="en-US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(Stochastic) </a:t>
            </a:r>
            <a:r>
              <a:rPr lang="en-US" dirty="0" err="1"/>
              <a:t>libLinear</a:t>
            </a:r>
            <a:r>
              <a:rPr lang="en-US" dirty="0"/>
              <a:t> </a:t>
            </a:r>
            <a:r>
              <a:rPr lang="en-US" dirty="0" err="1"/>
              <a:t>Convergență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, cost de </a:t>
            </a:r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moderat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(Greedy) </a:t>
            </a:r>
            <a:r>
              <a:rPr lang="en-US" dirty="0" err="1"/>
              <a:t>libSVM</a:t>
            </a:r>
            <a:r>
              <a:rPr lang="en-US" dirty="0"/>
              <a:t> </a:t>
            </a:r>
            <a:r>
              <a:rPr lang="en-US" dirty="0" err="1"/>
              <a:t>Convergență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, cost de </a:t>
            </a:r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moderat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(Stochastic) </a:t>
            </a:r>
            <a:r>
              <a:rPr lang="en-US" dirty="0"/>
              <a:t>Stochastic Gradient Descent </a:t>
            </a:r>
            <a:r>
              <a:rPr lang="en-US" dirty="0" err="1"/>
              <a:t>Convergență</a:t>
            </a:r>
            <a:r>
              <a:rPr lang="en-US" dirty="0"/>
              <a:t> </a:t>
            </a:r>
            <a:r>
              <a:rPr lang="en-US" dirty="0" err="1"/>
              <a:t>lentă</a:t>
            </a:r>
            <a:r>
              <a:rPr lang="en-US" dirty="0"/>
              <a:t>, cost de </a:t>
            </a:r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redus</a:t>
            </a:r>
            <a:r>
              <a:rPr lang="en-US" dirty="0"/>
              <a:t> pe </a:t>
            </a:r>
            <a:r>
              <a:rPr lang="en-US" dirty="0" err="1"/>
              <a:t>iterație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(Greedy) </a:t>
            </a:r>
            <a:r>
              <a:rPr lang="en-US" dirty="0" err="1"/>
              <a:t>Metoda</a:t>
            </a:r>
            <a:r>
              <a:rPr lang="en-US" dirty="0"/>
              <a:t> Quasi-Newton </a:t>
            </a:r>
            <a:r>
              <a:rPr lang="en-US" dirty="0" err="1"/>
              <a:t>Convergență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, cost de </a:t>
            </a:r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ridicat</a:t>
            </a:r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2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Clasifi</a:t>
            </a:r>
            <a:r>
              <a:rPr lang="ro-RO" dirty="0"/>
              <a:t>carea</a:t>
            </a:r>
            <a:r>
              <a:rPr lang="en-US" dirty="0"/>
              <a:t> </a:t>
            </a:r>
            <a:r>
              <a:rPr lang="ro-RO" dirty="0"/>
              <a:t>Datelor care nu se pot s</a:t>
            </a:r>
            <a:r>
              <a:rPr lang="en-US" dirty="0" err="1"/>
              <a:t>epara</a:t>
            </a:r>
            <a:r>
              <a:rPr lang="ro-RO" dirty="0"/>
              <a:t> liniar</a:t>
            </a:r>
            <a:r>
              <a:rPr lang="en-US" dirty="0"/>
              <a:t>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08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Geometr</a:t>
            </a:r>
            <a:r>
              <a:rPr lang="ro-RO" dirty="0"/>
              <a:t>ia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ro-RO" dirty="0"/>
              <a:t>elor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err="1"/>
              <a:t>Maximizarea</a:t>
            </a:r>
            <a:r>
              <a:rPr lang="en-US" sz="2600" dirty="0"/>
              <a:t> </a:t>
            </a:r>
            <a:r>
              <a:rPr lang="en-US" sz="2600" dirty="0" err="1"/>
              <a:t>marjei</a:t>
            </a:r>
            <a:r>
              <a:rPr lang="en-US" sz="2600" dirty="0"/>
              <a:t> </a:t>
            </a:r>
            <a:r>
              <a:rPr lang="en-US" sz="2600" dirty="0" err="1"/>
              <a:t>este</a:t>
            </a:r>
            <a:r>
              <a:rPr lang="en-US" sz="2600" dirty="0"/>
              <a:t> o idee </a:t>
            </a:r>
            <a:r>
              <a:rPr lang="en-US" sz="2600" dirty="0" err="1"/>
              <a:t>bună</a:t>
            </a:r>
            <a:r>
              <a:rPr lang="en-US" sz="2600" dirty="0"/>
              <a:t>, </a:t>
            </a:r>
            <a:r>
              <a:rPr lang="en-US" sz="2600" dirty="0" err="1"/>
              <a:t>atâta</a:t>
            </a:r>
            <a:r>
              <a:rPr lang="en-US" sz="2600" dirty="0"/>
              <a:t> </a:t>
            </a:r>
            <a:r>
              <a:rPr lang="en-US" sz="2600" dirty="0" err="1"/>
              <a:t>timp</a:t>
            </a:r>
            <a:r>
              <a:rPr lang="en-US" sz="2600" dirty="0"/>
              <a:t> </a:t>
            </a:r>
            <a:r>
              <a:rPr lang="en-US" sz="2600" dirty="0" err="1"/>
              <a:t>cât</a:t>
            </a:r>
            <a:r>
              <a:rPr lang="en-US" sz="2600" dirty="0"/>
              <a:t> </a:t>
            </a:r>
            <a:r>
              <a:rPr lang="en-US" sz="2600" dirty="0" err="1"/>
              <a:t>presupunem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clasele</a:t>
            </a:r>
            <a:r>
              <a:rPr lang="en-US" sz="2600" dirty="0"/>
              <a:t> </a:t>
            </a:r>
            <a:r>
              <a:rPr lang="en-US" sz="2600" dirty="0" err="1"/>
              <a:t>subiacente</a:t>
            </a:r>
            <a:r>
              <a:rPr lang="en-US" sz="2600" dirty="0"/>
              <a:t> sunt </a:t>
            </a:r>
            <a:r>
              <a:rPr lang="en-US" sz="2600" dirty="0" err="1"/>
              <a:t>separabile</a:t>
            </a:r>
            <a:r>
              <a:rPr lang="en-US" sz="2600" dirty="0"/>
              <a:t> </a:t>
            </a:r>
            <a:r>
              <a:rPr lang="en-US" sz="2600" dirty="0" err="1"/>
              <a:t>liniar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datele</a:t>
            </a:r>
            <a:r>
              <a:rPr lang="en-US" sz="2600" dirty="0"/>
              <a:t> sunt </a:t>
            </a:r>
            <a:r>
              <a:rPr lang="en-US" sz="2600" dirty="0" err="1"/>
              <a:t>fără</a:t>
            </a:r>
            <a:r>
              <a:rPr lang="en-US" sz="2600" dirty="0"/>
              <a:t> </a:t>
            </a:r>
            <a:r>
              <a:rPr lang="en-US" sz="2600" dirty="0" err="1"/>
              <a:t>zgomot</a:t>
            </a:r>
            <a:r>
              <a:rPr lang="en-US" sz="2600" dirty="0"/>
              <a:t>.</a:t>
            </a:r>
          </a:p>
          <a:p>
            <a:r>
              <a:rPr lang="en-US" sz="2600" dirty="0" err="1"/>
              <a:t>Dacă</a:t>
            </a:r>
            <a:r>
              <a:rPr lang="en-US" sz="2600" dirty="0"/>
              <a:t> </a:t>
            </a:r>
            <a:r>
              <a:rPr lang="en-US" sz="2600" dirty="0" err="1"/>
              <a:t>datele</a:t>
            </a:r>
            <a:r>
              <a:rPr lang="en-US" sz="2600" dirty="0"/>
              <a:t> sunt </a:t>
            </a:r>
            <a:r>
              <a:rPr lang="en-US" sz="2600" dirty="0" err="1"/>
              <a:t>zgomotoase</a:t>
            </a:r>
            <a:r>
              <a:rPr lang="en-US" sz="2600" dirty="0"/>
              <a:t>, am </a:t>
            </a:r>
            <a:r>
              <a:rPr lang="en-US" sz="2600" dirty="0" err="1"/>
              <a:t>putea</a:t>
            </a:r>
            <a:r>
              <a:rPr lang="en-US" sz="2600" dirty="0"/>
              <a:t> </a:t>
            </a:r>
            <a:r>
              <a:rPr lang="en-US" sz="2600" dirty="0" err="1"/>
              <a:t>sacrifica</a:t>
            </a:r>
            <a:r>
              <a:rPr lang="en-US" sz="2600" dirty="0"/>
              <a:t> </a:t>
            </a:r>
            <a:r>
              <a:rPr lang="en-US" sz="2600" dirty="0" err="1"/>
              <a:t>generalizabilitatea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a </a:t>
            </a:r>
            <a:r>
              <a:rPr lang="en-US" sz="2600" dirty="0" err="1"/>
              <a:t>minimiza</a:t>
            </a:r>
            <a:r>
              <a:rPr lang="en-US" sz="2600" dirty="0"/>
              <a:t> </a:t>
            </a:r>
            <a:r>
              <a:rPr lang="en-US" sz="2600" dirty="0" err="1"/>
              <a:t>eroarea</a:t>
            </a:r>
            <a:r>
              <a:rPr lang="en-US" sz="2600" dirty="0"/>
              <a:t> de </a:t>
            </a:r>
            <a:r>
              <a:rPr lang="en-US" sz="2600" dirty="0" err="1"/>
              <a:t>clasificare</a:t>
            </a:r>
            <a:r>
              <a:rPr lang="en-US" sz="2600" dirty="0"/>
              <a:t> cu o </a:t>
            </a:r>
            <a:r>
              <a:rPr lang="en-US" sz="2600" dirty="0" err="1"/>
              <a:t>marjă</a:t>
            </a:r>
            <a:r>
              <a:rPr lang="en-US" sz="2600" dirty="0"/>
              <a:t> </a:t>
            </a:r>
            <a:r>
              <a:rPr lang="en-US" sz="2600" dirty="0" err="1"/>
              <a:t>foarte</a:t>
            </a:r>
            <a:r>
              <a:rPr lang="en-US" sz="2600" dirty="0"/>
              <a:t> </a:t>
            </a:r>
            <a:r>
              <a:rPr lang="en-US" sz="2600" dirty="0" err="1"/>
              <a:t>îngustă</a:t>
            </a:r>
            <a:r>
              <a:rPr lang="en-US" sz="2600" dirty="0"/>
              <a:t>: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Cu </a:t>
            </a:r>
            <a:r>
              <a:rPr lang="en-US" sz="2600" dirty="0" err="1"/>
              <a:t>fiecare</a:t>
            </a:r>
            <a:r>
              <a:rPr lang="en-US" sz="2600" dirty="0"/>
              <a:t> </a:t>
            </a:r>
            <a:r>
              <a:rPr lang="en-US" sz="2600" dirty="0" err="1"/>
              <a:t>limită</a:t>
            </a:r>
            <a:r>
              <a:rPr lang="en-US" sz="2600" dirty="0"/>
              <a:t> de </a:t>
            </a:r>
            <a:r>
              <a:rPr lang="en-US" sz="2600" dirty="0" err="1"/>
              <a:t>decizie</a:t>
            </a:r>
            <a:r>
              <a:rPr lang="en-US" sz="2600" dirty="0"/>
              <a:t>, </a:t>
            </a:r>
            <a:r>
              <a:rPr lang="en-US" sz="2600" dirty="0" err="1"/>
              <a:t>există</a:t>
            </a:r>
            <a:r>
              <a:rPr lang="en-US" sz="2600" dirty="0"/>
              <a:t> </a:t>
            </a:r>
            <a:r>
              <a:rPr lang="ro-RO" sz="2600" dirty="0"/>
              <a:t>un</a:t>
            </a:r>
            <a:r>
              <a:rPr lang="en-US" sz="2600" dirty="0"/>
              <a:t> </a:t>
            </a:r>
            <a:r>
              <a:rPr lang="en-US" sz="2600" dirty="0" err="1"/>
              <a:t>compromis</a:t>
            </a:r>
            <a:r>
              <a:rPr lang="en-US" sz="2600" dirty="0"/>
              <a:t> </a:t>
            </a:r>
            <a:r>
              <a:rPr lang="en-US" sz="2600" dirty="0" err="1"/>
              <a:t>între</a:t>
            </a:r>
            <a:r>
              <a:rPr lang="en-US" sz="2600" dirty="0"/>
              <a:t> </a:t>
            </a:r>
            <a:r>
              <a:rPr lang="en-US" sz="2600" dirty="0" err="1"/>
              <a:t>maximizarea</a:t>
            </a:r>
            <a:r>
              <a:rPr lang="en-US" sz="2600" dirty="0"/>
              <a:t> </a:t>
            </a:r>
            <a:r>
              <a:rPr lang="en-US" sz="2600" dirty="0" err="1"/>
              <a:t>marjei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minimizarea</a:t>
            </a:r>
            <a:r>
              <a:rPr lang="en-US" sz="2600" dirty="0"/>
              <a:t> </a:t>
            </a:r>
            <a:r>
              <a:rPr lang="en-US" sz="2600" dirty="0" err="1"/>
              <a:t>erorii</a:t>
            </a:r>
            <a:r>
              <a:rPr lang="en-US" sz="260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10241" name="Picture 1" descr="page16image3881728">
            <a:extLst>
              <a:ext uri="{FF2B5EF4-FFF2-40B4-BE49-F238E27FC236}">
                <a16:creationId xmlns:a16="http://schemas.microsoft.com/office/drawing/2014/main" id="{434D9B82-00C0-154B-AB37-AC12A8EA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7083" y="2813114"/>
            <a:ext cx="3235340" cy="199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age16image3882176">
            <a:extLst>
              <a:ext uri="{FF2B5EF4-FFF2-40B4-BE49-F238E27FC236}">
                <a16:creationId xmlns:a16="http://schemas.microsoft.com/office/drawing/2014/main" id="{E49724BF-3A8D-9745-BC3C-1D5F6BF4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700" y="2694262"/>
            <a:ext cx="3428300" cy="21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Classifier: Soft Margin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we want to balance maximizing the margin and minimizing the error, we want to use an objective function that takes both into account: </a:t>
                </a:r>
                <a:endParaRPr lang="en-US" sz="2400" dirty="0">
                  <a:effectLst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is an intensity parameter. </a:t>
                </a:r>
                <a:endParaRPr lang="en-US" sz="2400" dirty="0"/>
              </a:p>
              <a:p>
                <a:r>
                  <a:rPr lang="en-US" dirty="0"/>
                  <a:t>So just how should we compute the error for a given decision boundary? </a:t>
                </a:r>
                <a:endParaRPr lang="en-US" sz="2400" dirty="0"/>
              </a:p>
              <a:p>
                <a:pPr>
                  <a:spcAft>
                    <a:spcPts val="24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0" t="-2594" b="-11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BE345-B308-2440-8C74-E0165875FC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2968148"/>
            <a:ext cx="7409180" cy="134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5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SVC</a:t>
            </a:r>
            <a:r>
              <a:rPr lang="en-US" dirty="0"/>
              <a:t>: </a:t>
            </a:r>
            <a:r>
              <a:rPr lang="ro-RO" dirty="0"/>
              <a:t> relaxarea constrângerilor 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262D-F6D6-F84A-962F-6DCF91F70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Vrem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exprimăm</a:t>
            </a:r>
            <a:r>
              <a:rPr lang="en-US" dirty="0"/>
              <a:t> </a:t>
            </a:r>
            <a:r>
              <a:rPr lang="en-US" dirty="0" err="1"/>
              <a:t>eroarea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funcție</a:t>
            </a:r>
            <a:r>
              <a:rPr lang="en-US" dirty="0"/>
              <a:t> de </a:t>
            </a:r>
            <a:r>
              <a:rPr lang="en-US" dirty="0" err="1"/>
              <a:t>distanța</a:t>
            </a:r>
            <a:r>
              <a:rPr lang="en-US" dirty="0"/>
              <a:t> </a:t>
            </a:r>
            <a:r>
              <a:rPr lang="en-US" dirty="0" err="1"/>
              <a:t>până</a:t>
            </a:r>
            <a:r>
              <a:rPr lang="en-US" dirty="0"/>
              <a:t> la </a:t>
            </a:r>
            <a:r>
              <a:rPr lang="en-US" dirty="0" err="1"/>
              <a:t>limita</a:t>
            </a:r>
            <a:r>
              <a:rPr lang="en-US" dirty="0"/>
              <a:t> </a:t>
            </a:r>
            <a:r>
              <a:rPr lang="en-US" dirty="0" err="1"/>
              <a:t>deciziei</a:t>
            </a:r>
            <a:r>
              <a:rPr lang="en-US" dirty="0"/>
              <a:t>.</a:t>
            </a:r>
          </a:p>
          <a:p>
            <a:r>
              <a:rPr lang="en-US" dirty="0" err="1"/>
              <a:t>Amintiți-vă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vectorii</a:t>
            </a:r>
            <a:r>
              <a:rPr lang="en-US" dirty="0"/>
              <a:t> </a:t>
            </a:r>
            <a:r>
              <a:rPr lang="en-US" dirty="0" err="1"/>
              <a:t>suport</a:t>
            </a:r>
            <a:r>
              <a:rPr lang="en-US" dirty="0"/>
              <a:t> au </a:t>
            </a:r>
            <a:r>
              <a:rPr lang="en-US" dirty="0" err="1"/>
              <a:t>distanța</a:t>
            </a:r>
            <a:r>
              <a:rPr lang="en-US" dirty="0"/>
              <a:t> 1 / ∥w∥ </a:t>
            </a:r>
            <a:r>
              <a:rPr lang="en-US" dirty="0" err="1"/>
              <a:t>până</a:t>
            </a:r>
            <a:r>
              <a:rPr lang="en-US" dirty="0"/>
              <a:t> la </a:t>
            </a:r>
            <a:r>
              <a:rPr lang="en-US" dirty="0" err="1"/>
              <a:t>limita</a:t>
            </a:r>
            <a:r>
              <a:rPr lang="en-US" dirty="0"/>
              <a:t> </a:t>
            </a:r>
            <a:r>
              <a:rPr lang="en-US" dirty="0" err="1"/>
              <a:t>deciziei</a:t>
            </a:r>
            <a:r>
              <a:rPr lang="en-US" dirty="0"/>
              <a:t>. </a:t>
            </a:r>
            <a:r>
              <a:rPr lang="en-US" dirty="0" err="1"/>
              <a:t>Vrem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penalizăm</a:t>
            </a:r>
            <a:r>
              <a:rPr lang="en-US" dirty="0"/>
              <a:t> </a:t>
            </a:r>
            <a:r>
              <a:rPr lang="en-US" dirty="0" err="1"/>
              <a:t>două</a:t>
            </a:r>
            <a:r>
              <a:rPr lang="en-US" dirty="0"/>
              <a:t> </a:t>
            </a:r>
            <a:r>
              <a:rPr lang="en-US" dirty="0" err="1"/>
              <a:t>tipuri</a:t>
            </a:r>
            <a:r>
              <a:rPr lang="en-US" dirty="0"/>
              <a:t> de „</a:t>
            </a:r>
            <a:r>
              <a:rPr lang="en-US" dirty="0" err="1"/>
              <a:t>erori</a:t>
            </a:r>
            <a:r>
              <a:rPr lang="en-US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(</a:t>
            </a:r>
            <a:r>
              <a:rPr lang="en-US" b="1" i="1" dirty="0" err="1"/>
              <a:t>încălcare</a:t>
            </a:r>
            <a:r>
              <a:rPr lang="en-US" b="1" i="1" dirty="0"/>
              <a:t> a </a:t>
            </a:r>
            <a:r>
              <a:rPr lang="en-US" b="1" i="1" dirty="0" err="1"/>
              <a:t>marjei</a:t>
            </a:r>
            <a:r>
              <a:rPr lang="en-US" b="1" i="1" dirty="0"/>
              <a:t>) </a:t>
            </a:r>
            <a:r>
              <a:rPr lang="en-US" dirty="0" err="1"/>
              <a:t>puncte</a:t>
            </a:r>
            <a:r>
              <a:rPr lang="en-US" dirty="0"/>
              <a:t> care se </a:t>
            </a:r>
            <a:r>
              <a:rPr lang="en-US" dirty="0" err="1"/>
              <a:t>află</a:t>
            </a:r>
            <a:r>
              <a:rPr lang="en-US" dirty="0"/>
              <a:t> pe </a:t>
            </a:r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en-US" dirty="0" err="1"/>
              <a:t>corectă</a:t>
            </a:r>
            <a:r>
              <a:rPr lang="en-US" dirty="0"/>
              <a:t> a </a:t>
            </a:r>
            <a:r>
              <a:rPr lang="en-US" dirty="0" err="1"/>
              <a:t>limitei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se </a:t>
            </a:r>
            <a:r>
              <a:rPr lang="en-US" dirty="0" err="1"/>
              <a:t>află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interiorul</a:t>
            </a:r>
            <a:r>
              <a:rPr lang="en-US" dirty="0"/>
              <a:t> </a:t>
            </a:r>
            <a:r>
              <a:rPr lang="en-US" dirty="0" err="1"/>
              <a:t>marginii</a:t>
            </a:r>
            <a:r>
              <a:rPr lang="en-US" dirty="0"/>
              <a:t>. Au </a:t>
            </a:r>
            <a:r>
              <a:rPr lang="en-US" dirty="0" err="1"/>
              <a:t>distanța</a:t>
            </a:r>
            <a:r>
              <a:rPr lang="en-US" dirty="0"/>
              <a:t> 𝜉 / ∥w∥, </a:t>
            </a:r>
            <a:r>
              <a:rPr lang="en-US" dirty="0" err="1"/>
              <a:t>unde</a:t>
            </a:r>
            <a:r>
              <a:rPr lang="en-US" dirty="0"/>
              <a:t> 0 &lt;𝜉 &lt;1.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i="1" dirty="0"/>
              <a:t>(</a:t>
            </a:r>
            <a:r>
              <a:rPr lang="en-US" b="1" i="1" dirty="0" err="1"/>
              <a:t>clasificare</a:t>
            </a:r>
            <a:r>
              <a:rPr lang="en-US" b="1" i="1" dirty="0"/>
              <a:t> </a:t>
            </a:r>
            <a:r>
              <a:rPr lang="en-US" b="1" i="1" dirty="0" err="1"/>
              <a:t>greșită</a:t>
            </a:r>
            <a:r>
              <a:rPr lang="en-US" b="1" i="1" dirty="0"/>
              <a:t>) </a:t>
            </a:r>
            <a:r>
              <a:rPr lang="en-US" dirty="0" err="1"/>
              <a:t>puncte</a:t>
            </a:r>
            <a:r>
              <a:rPr lang="en-US" dirty="0"/>
              <a:t> care se </a:t>
            </a:r>
            <a:r>
              <a:rPr lang="en-US" dirty="0" err="1"/>
              <a:t>află</a:t>
            </a:r>
            <a:r>
              <a:rPr lang="en-US" dirty="0"/>
              <a:t> pe </a:t>
            </a:r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en-US" dirty="0" err="1"/>
              <a:t>greșită</a:t>
            </a:r>
            <a:r>
              <a:rPr lang="en-US" dirty="0"/>
              <a:t> a </a:t>
            </a:r>
            <a:r>
              <a:rPr lang="en-US" dirty="0" err="1"/>
              <a:t>graniței</a:t>
            </a:r>
            <a:r>
              <a:rPr lang="en-US" dirty="0"/>
              <a:t>. Au </a:t>
            </a:r>
            <a:r>
              <a:rPr lang="en-US" dirty="0" err="1"/>
              <a:t>distanță</a:t>
            </a:r>
            <a:r>
              <a:rPr lang="en-US" dirty="0"/>
              <a:t> 𝜉 / ∥w∥, </a:t>
            </a:r>
            <a:r>
              <a:rPr lang="en-US" dirty="0" err="1"/>
              <a:t>unde</a:t>
            </a:r>
            <a:r>
              <a:rPr lang="en-US" dirty="0"/>
              <a:t> 𝜉&gt; 1.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6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SVC</a:t>
            </a:r>
            <a:r>
              <a:rPr lang="en-US" dirty="0"/>
              <a:t>: </a:t>
            </a:r>
            <a:r>
              <a:rPr lang="ro-RO" dirty="0"/>
              <a:t> relaxarea constrângerilor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18</a:t>
            </a:fld>
            <a:endParaRPr lang="en-US"/>
          </a:p>
        </p:txBody>
      </p:sp>
      <p:pic>
        <p:nvPicPr>
          <p:cNvPr id="11265" name="Picture 1" descr="page19image3815200">
            <a:extLst>
              <a:ext uri="{FF2B5EF4-FFF2-40B4-BE49-F238E27FC236}">
                <a16:creationId xmlns:a16="http://schemas.microsoft.com/office/drawing/2014/main" id="{3B86AC1F-4585-A24D-A70A-EE7875CC5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2680" y="1188242"/>
            <a:ext cx="6751320" cy="514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62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SVC</a:t>
            </a:r>
            <a:r>
              <a:rPr lang="en-US" dirty="0"/>
              <a:t>: </a:t>
            </a:r>
            <a:r>
              <a:rPr lang="ro-RO" dirty="0"/>
              <a:t> relaxarea constrângerilor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Formally, we incorporate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’s into our optimization problem by: </a:t>
                </a:r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r>
                  <a:rPr lang="en-US" dirty="0"/>
                  <a:t>The solution to this problem is called </a:t>
                </a:r>
                <a:r>
                  <a:rPr lang="en-US" b="1" i="1" dirty="0"/>
                  <a:t>soft margin support vector classification </a:t>
                </a:r>
                <a:r>
                  <a:rPr lang="en-US" dirty="0"/>
                  <a:t>or simply </a:t>
                </a:r>
                <a:r>
                  <a:rPr lang="en-US" b="1" i="1" dirty="0"/>
                  <a:t>support vector classification</a:t>
                </a:r>
                <a:r>
                  <a:rPr lang="en-US" dirty="0"/>
                  <a:t>. </a:t>
                </a:r>
              </a:p>
              <a:p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0" t="-2594" b="-94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3233B-771B-184E-A016-CEF385C8FE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160" y="2401218"/>
            <a:ext cx="7225030" cy="15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2327-FAB5-1F47-962B-825946F7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Cuprins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094A1-B7BF-F041-AEF2-0A78788E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Clasifi</a:t>
            </a:r>
            <a:r>
              <a:rPr lang="ro-RO" dirty="0"/>
              <a:t>carea</a:t>
            </a:r>
            <a:r>
              <a:rPr lang="en-US" dirty="0"/>
              <a:t> </a:t>
            </a:r>
            <a:r>
              <a:rPr lang="ro-RO" dirty="0"/>
              <a:t>datelor separabile l</a:t>
            </a:r>
            <a:r>
              <a:rPr lang="en-US" dirty="0"/>
              <a:t>in</a:t>
            </a:r>
            <a:r>
              <a:rPr lang="ro-RO" dirty="0"/>
              <a:t>iar</a:t>
            </a:r>
            <a:r>
              <a:rPr lang="en-US" dirty="0"/>
              <a:t>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Clasifi</a:t>
            </a:r>
            <a:r>
              <a:rPr lang="ro-RO" dirty="0"/>
              <a:t>carea</a:t>
            </a:r>
            <a:r>
              <a:rPr lang="en-US" dirty="0"/>
              <a:t> </a:t>
            </a:r>
            <a:r>
              <a:rPr lang="ro-RO" dirty="0"/>
              <a:t>Datelor care nu se pot s</a:t>
            </a:r>
            <a:r>
              <a:rPr lang="en-US" dirty="0" err="1"/>
              <a:t>epara</a:t>
            </a:r>
            <a:r>
              <a:rPr lang="ro-RO" dirty="0"/>
              <a:t> liniar</a:t>
            </a:r>
            <a:r>
              <a:rPr lang="en-US" dirty="0"/>
              <a:t>  </a:t>
            </a:r>
          </a:p>
          <a:p>
            <a:pPr marL="457200" indent="-45720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Kernel Trick</a:t>
            </a:r>
            <a:br>
              <a:rPr lang="en-US" dirty="0"/>
            </a:br>
            <a:endParaRPr lang="en-US" dirty="0"/>
          </a:p>
          <a:p>
            <a:pPr>
              <a:spcAft>
                <a:spcPts val="1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97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SVC</a:t>
            </a:r>
            <a:r>
              <a:rPr lang="en-US" dirty="0"/>
              <a:t>: </a:t>
            </a:r>
            <a:r>
              <a:rPr lang="ro-RO" dirty="0"/>
              <a:t> relaxarea constrângerilor - tuning</a:t>
            </a:r>
            <a:r>
              <a:rPr lang="en-US" dirty="0"/>
              <a:t>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262D-F6D6-F84A-962F-6DCF91F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70" y="1067650"/>
            <a:ext cx="10327008" cy="2111143"/>
          </a:xfrm>
        </p:spPr>
        <p:txBody>
          <a:bodyPr/>
          <a:lstStyle/>
          <a:p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diferitelor</a:t>
            </a:r>
            <a:r>
              <a:rPr lang="en-US" sz="2600" dirty="0"/>
              <a:t> </a:t>
            </a:r>
            <a:r>
              <a:rPr lang="en-US" sz="2600" dirty="0" err="1"/>
              <a:t>valori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𝜆 </a:t>
            </a:r>
            <a:r>
              <a:rPr lang="en-US" sz="2600" dirty="0" err="1"/>
              <a:t>în</a:t>
            </a:r>
            <a:r>
              <a:rPr lang="ro-RO" sz="2600" dirty="0"/>
              <a:t>:</a:t>
            </a: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ne </a:t>
            </a:r>
            <a:r>
              <a:rPr lang="en-US" sz="2600" dirty="0" err="1"/>
              <a:t>va</a:t>
            </a:r>
            <a:r>
              <a:rPr lang="en-US" sz="2600" dirty="0"/>
              <a:t> </a:t>
            </a:r>
            <a:r>
              <a:rPr lang="en-US" sz="2600" dirty="0" err="1"/>
              <a:t>oferi</a:t>
            </a:r>
            <a:r>
              <a:rPr lang="en-US" sz="2600" dirty="0"/>
              <a:t> </a:t>
            </a:r>
            <a:r>
              <a:rPr lang="en-US" sz="2600" dirty="0" err="1"/>
              <a:t>diferiți</a:t>
            </a:r>
            <a:r>
              <a:rPr lang="en-US" sz="2600" dirty="0"/>
              <a:t> </a:t>
            </a:r>
            <a:r>
              <a:rPr lang="en-US" sz="2600" dirty="0" err="1"/>
              <a:t>clasificatori</a:t>
            </a:r>
            <a:r>
              <a:rPr lang="en-US" sz="2600" dirty="0"/>
              <a:t>. </a:t>
            </a:r>
            <a:r>
              <a:rPr lang="en-US" sz="2600" dirty="0" err="1"/>
              <a:t>În</a:t>
            </a:r>
            <a:r>
              <a:rPr lang="en-US" sz="2600" dirty="0"/>
              <a:t> general,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𝜆 </a:t>
            </a:r>
            <a:r>
              <a:rPr lang="ro-RO" sz="2600" b="1" dirty="0"/>
              <a:t>mic </a:t>
            </a:r>
            <a:r>
              <a:rPr lang="en-US" sz="2600" dirty="0" err="1"/>
              <a:t>penalizează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puțin</a:t>
            </a:r>
            <a:r>
              <a:rPr lang="en-US" sz="2600" dirty="0"/>
              <a:t> </a:t>
            </a:r>
            <a:r>
              <a:rPr lang="en-US" sz="2600" dirty="0" err="1"/>
              <a:t>erorile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,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urmare</a:t>
            </a:r>
            <a:r>
              <a:rPr lang="en-US" sz="2600" dirty="0"/>
              <a:t>, </a:t>
            </a:r>
            <a:r>
              <a:rPr lang="en-US" sz="2600" dirty="0" err="1"/>
              <a:t>clasificatorul</a:t>
            </a:r>
            <a:r>
              <a:rPr lang="en-US" sz="2600" dirty="0"/>
              <a:t> </a:t>
            </a:r>
            <a:r>
              <a:rPr lang="en-US" sz="2600" dirty="0" err="1"/>
              <a:t>va</a:t>
            </a:r>
            <a:r>
              <a:rPr lang="en-US" sz="2600" dirty="0"/>
              <a:t> </a:t>
            </a:r>
            <a:r>
              <a:rPr lang="en-US" sz="2600" dirty="0" err="1"/>
              <a:t>avea</a:t>
            </a:r>
            <a:r>
              <a:rPr lang="en-US" sz="2600" dirty="0"/>
              <a:t> o </a:t>
            </a:r>
            <a:r>
              <a:rPr lang="en-US" sz="2600" dirty="0" err="1"/>
              <a:t>marjă</a:t>
            </a:r>
            <a:r>
              <a:rPr lang="en-US" sz="2600" dirty="0"/>
              <a:t> mare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𝜆</a:t>
            </a:r>
            <a:r>
              <a:rPr lang="en-US" sz="2600" dirty="0"/>
              <a:t> </a:t>
            </a:r>
            <a:r>
              <a:rPr lang="en-US" sz="2600" b="1" dirty="0"/>
              <a:t>mare</a:t>
            </a:r>
            <a:r>
              <a:rPr lang="en-US" sz="2600" dirty="0"/>
              <a:t> </a:t>
            </a:r>
            <a:r>
              <a:rPr lang="en-US" sz="2600" dirty="0" err="1"/>
              <a:t>penalizează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</a:t>
            </a:r>
            <a:r>
              <a:rPr lang="en-US" sz="2600" dirty="0"/>
              <a:t> </a:t>
            </a:r>
            <a:r>
              <a:rPr lang="en-US" sz="2600" dirty="0" err="1"/>
              <a:t>erorile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, </a:t>
            </a:r>
            <a:r>
              <a:rPr lang="en-US" sz="2600" dirty="0" err="1"/>
              <a:t>prin</a:t>
            </a:r>
            <a:r>
              <a:rPr lang="en-US" sz="2600" dirty="0"/>
              <a:t> </a:t>
            </a:r>
            <a:r>
              <a:rPr lang="en-US" sz="2600" dirty="0" err="1"/>
              <a:t>urmare</a:t>
            </a:r>
            <a:r>
              <a:rPr lang="en-US" sz="2600" dirty="0"/>
              <a:t>, </a:t>
            </a:r>
            <a:r>
              <a:rPr lang="en-US" sz="2600" dirty="0" err="1"/>
              <a:t>clasificatorul</a:t>
            </a:r>
            <a:r>
              <a:rPr lang="en-US" sz="2600" dirty="0"/>
              <a:t> </a:t>
            </a:r>
            <a:r>
              <a:rPr lang="en-US" sz="2600" dirty="0" err="1"/>
              <a:t>va</a:t>
            </a:r>
            <a:r>
              <a:rPr lang="en-US" sz="2600" dirty="0"/>
              <a:t> </a:t>
            </a:r>
            <a:r>
              <a:rPr lang="en-US" sz="2600" dirty="0" err="1"/>
              <a:t>accepta</a:t>
            </a:r>
            <a:r>
              <a:rPr lang="en-US" sz="2600" dirty="0"/>
              <a:t> </a:t>
            </a:r>
            <a:r>
              <a:rPr lang="en-US" sz="2600" dirty="0" err="1"/>
              <a:t>marje</a:t>
            </a:r>
            <a:r>
              <a:rPr lang="en-US" sz="2600" dirty="0"/>
              <a:t> </a:t>
            </a:r>
            <a:r>
              <a:rPr lang="en-US" sz="2600" dirty="0" err="1"/>
              <a:t>înguste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a </a:t>
            </a:r>
            <a:r>
              <a:rPr lang="en-US" sz="2600" dirty="0" err="1"/>
              <a:t>îmbunătăți</a:t>
            </a:r>
            <a:r>
              <a:rPr lang="en-US" sz="2600" dirty="0"/>
              <a:t> </a:t>
            </a:r>
            <a:r>
              <a:rPr lang="en-US" sz="2600" dirty="0" err="1"/>
              <a:t>clasificarea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setarea</a:t>
            </a:r>
            <a:r>
              <a:rPr lang="en-US" sz="2600" dirty="0"/>
              <a:t> </a:t>
            </a:r>
            <a:r>
              <a:rPr lang="en-US" sz="2600" b="1" dirty="0"/>
              <a:t>𝜆 = ∞ </a:t>
            </a:r>
            <a:r>
              <a:rPr lang="en-US" sz="2600" dirty="0"/>
              <a:t>produce </a:t>
            </a:r>
            <a:r>
              <a:rPr lang="en-US" sz="2600" dirty="0" err="1"/>
              <a:t>soluția</a:t>
            </a:r>
            <a:r>
              <a:rPr lang="en-US" sz="2600" dirty="0"/>
              <a:t> de </a:t>
            </a:r>
            <a:r>
              <a:rPr lang="en-US" sz="2600" dirty="0" err="1"/>
              <a:t>marjă</a:t>
            </a:r>
            <a:r>
              <a:rPr lang="en-US" sz="2600" dirty="0"/>
              <a:t> </a:t>
            </a:r>
            <a:r>
              <a:rPr lang="ro-RO" sz="2600" dirty="0"/>
              <a:t>strictă</a:t>
            </a:r>
            <a:endParaRPr lang="en-US" sz="26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1E800-03E5-5C4B-84D0-E6CB7743F7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540510"/>
            <a:ext cx="7854950" cy="171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49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and Support Vectors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17A87E-1E41-674A-A35A-09F28DB4A40D}"/>
                  </a:ext>
                </a:extLst>
              </p:cNvPr>
              <p:cNvSpPr/>
              <p:nvPr/>
            </p:nvSpPr>
            <p:spPr>
              <a:xfrm>
                <a:off x="833414" y="1174633"/>
                <a:ext cx="1088614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>
                    <a:solidFill>
                      <a:srgbClr val="444444"/>
                    </a:solidFill>
                    <a:latin typeface="Karla"/>
                  </a:rPr>
                  <a:t>Recall how the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444444"/>
                    </a:solidFill>
                    <a:latin typeface="Karla"/>
                  </a:rPr>
                  <a:t>’s were defined: the points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444444"/>
                    </a:solidFill>
                    <a:latin typeface="CMMI8"/>
                  </a:rPr>
                  <a:t> </a:t>
                </a:r>
                <a:r>
                  <a:rPr lang="en-US" sz="2600" dirty="0">
                    <a:solidFill>
                      <a:srgbClr val="444444"/>
                    </a:solidFill>
                    <a:latin typeface="CMR12"/>
                  </a:rPr>
                  <a:t>= 0 </a:t>
                </a:r>
                <a:r>
                  <a:rPr lang="en-US" sz="2600" dirty="0">
                    <a:solidFill>
                      <a:srgbClr val="444444"/>
                    </a:solidFill>
                    <a:latin typeface="Karla"/>
                  </a:rPr>
                  <a:t>are precisely the support vectors </a:t>
                </a:r>
                <a:endParaRPr lang="en-US" sz="2600" dirty="0">
                  <a:effectLst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17A87E-1E41-674A-A35A-09F28DB4A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1174633"/>
                <a:ext cx="10886145" cy="923330"/>
              </a:xfrm>
              <a:prstGeom prst="rect">
                <a:avLst/>
              </a:prstGeom>
              <a:blipFill>
                <a:blip r:embed="rId2"/>
                <a:stretch>
                  <a:fillRect l="-932" t="-1351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" descr="page19image3815200">
            <a:extLst>
              <a:ext uri="{FF2B5EF4-FFF2-40B4-BE49-F238E27FC236}">
                <a16:creationId xmlns:a16="http://schemas.microsoft.com/office/drawing/2014/main" id="{E58F1B1A-EFD0-8145-BBE8-831BE8875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9140" y="2097963"/>
            <a:ext cx="5675724" cy="43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175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and Support Vectors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22</a:t>
            </a:fld>
            <a:endParaRPr lang="en-US"/>
          </a:p>
        </p:txBody>
      </p:sp>
      <p:pic>
        <p:nvPicPr>
          <p:cNvPr id="11265" name="Picture 1" descr="page19image3815200">
            <a:extLst>
              <a:ext uri="{FF2B5EF4-FFF2-40B4-BE49-F238E27FC236}">
                <a16:creationId xmlns:a16="http://schemas.microsoft.com/office/drawing/2014/main" id="{3B86AC1F-4585-A24D-A70A-EE7875CC5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6405" y="1935480"/>
            <a:ext cx="5675724" cy="432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17A87E-1E41-674A-A35A-09F28DB4A40D}"/>
              </a:ext>
            </a:extLst>
          </p:cNvPr>
          <p:cNvSpPr/>
          <p:nvPr/>
        </p:nvSpPr>
        <p:spPr>
          <a:xfrm>
            <a:off x="833414" y="1174633"/>
            <a:ext cx="1088614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Thus to re-construct the decision boundary, </a:t>
            </a:r>
            <a:r>
              <a:rPr lang="en-US" sz="2600" b="1" i="1" dirty="0"/>
              <a:t>only the support vectors are needed! </a:t>
            </a:r>
            <a:endParaRPr lang="en-US" sz="2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9517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and Support Vectors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3875" indent="-512763"/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A547D89-6634-1F46-AE30-2282964D0E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264" y="1264920"/>
                <a:ext cx="10333416" cy="4770120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dirty="0"/>
                  <a:t>The decision boundary of an SVC is given by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set of support vectors are found by solving the optimization problem.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To classify a test point </a:t>
                </a:r>
                <a:r>
                  <a:rPr lang="en-US" i="1" dirty="0" err="1"/>
                  <a:t>x</a:t>
                </a:r>
                <a:r>
                  <a:rPr lang="en-US" baseline="-25000" dirty="0" err="1"/>
                  <a:t>test</a:t>
                </a:r>
                <a:r>
                  <a:rPr lang="en-US" dirty="0"/>
                  <a:t>, we predict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A547D89-6634-1F46-AE30-2282964D0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4" y="1264920"/>
                <a:ext cx="10333416" cy="4770120"/>
              </a:xfrm>
              <a:prstGeom prst="rect">
                <a:avLst/>
              </a:prstGeom>
              <a:blipFill>
                <a:blip r:embed="rId2"/>
                <a:stretch>
                  <a:fillRect l="-1229" t="-13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6DB4A80-F74E-5348-82C0-B38F23C0ED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640" y="4389377"/>
            <a:ext cx="3545716" cy="826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6AFEF-8808-4B42-855F-9A3EAE6EC5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32" y="1939240"/>
            <a:ext cx="5638432" cy="7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3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as Optimization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With the help of geometry, we translated our wish list into an optimization problem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quantifies the error 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SVC optimization problem is often solved in an alternate form (the dual form): </a:t>
                </a:r>
                <a:endParaRPr lang="en-US" sz="24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dirty="0"/>
                  <a:t>Later we’ll see that this alternate form allows us to use SVC with non-linear boundaries. </a:t>
                </a:r>
                <a:endParaRPr lang="en-US" sz="2400" dirty="0"/>
              </a:p>
              <a:p>
                <a:endParaRPr lang="en-US" sz="26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0" t="-2594" b="-152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3B2F8-7DAC-BF41-B764-09DEA69C643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9610" y="4083050"/>
            <a:ext cx="57023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D7F1D-5035-6443-95CE-1E0DDA11A8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480" y="1443035"/>
            <a:ext cx="5943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0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Extindere la frontiere de separare neliniare</a:t>
            </a:r>
            <a:endParaRPr lang="en-US" dirty="0"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69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Regresia</a:t>
            </a:r>
            <a:r>
              <a:rPr lang="en-US" dirty="0"/>
              <a:t> </a:t>
            </a:r>
            <a:r>
              <a:rPr lang="en-US" dirty="0" err="1"/>
              <a:t>polinomială</a:t>
            </a:r>
            <a:r>
              <a:rPr lang="en-US" dirty="0"/>
              <a:t>: </a:t>
            </a:r>
            <a:r>
              <a:rPr lang="en-US" dirty="0" err="1"/>
              <a:t>două</a:t>
            </a:r>
            <a:r>
              <a:rPr lang="en-US" dirty="0"/>
              <a:t> perspective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262D-F6D6-F84A-962F-6DCF91F70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Având</a:t>
            </a:r>
            <a:r>
              <a:rPr lang="en-US" dirty="0"/>
              <a:t> un set de </a:t>
            </a:r>
            <a:r>
              <a:rPr lang="en-US" dirty="0" err="1"/>
              <a:t>antrenament</a:t>
            </a:r>
            <a:r>
              <a:rPr lang="en-US" dirty="0"/>
              <a:t>:</a:t>
            </a:r>
          </a:p>
          <a:p>
            <a:endParaRPr lang="ro-RO" dirty="0"/>
          </a:p>
          <a:p>
            <a:r>
              <a:rPr lang="en-US" dirty="0"/>
              <a:t>cu un </a:t>
            </a:r>
            <a:r>
              <a:rPr lang="en-US" dirty="0" err="1"/>
              <a:t>singur</a:t>
            </a:r>
            <a:r>
              <a:rPr lang="en-US" dirty="0"/>
              <a:t> predictor cu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reală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ro-RO" dirty="0"/>
              <a:t>privi</a:t>
            </a:r>
            <a:r>
              <a:rPr lang="en-US" dirty="0"/>
              <a:t> </a:t>
            </a:r>
            <a:r>
              <a:rPr lang="ro-RO" dirty="0"/>
              <a:t>modelarea cu</a:t>
            </a:r>
            <a:r>
              <a:rPr lang="en-US" dirty="0"/>
              <a:t> </a:t>
            </a:r>
            <a:r>
              <a:rPr lang="en-US" dirty="0" err="1"/>
              <a:t>polinom</a:t>
            </a:r>
            <a:r>
              <a:rPr lang="en-US" dirty="0"/>
              <a:t> de </a:t>
            </a:r>
            <a:r>
              <a:rPr lang="en-US" dirty="0" err="1"/>
              <a:t>gradul</a:t>
            </a:r>
            <a:r>
              <a:rPr lang="en-US" dirty="0"/>
              <a:t> 2:</a:t>
            </a:r>
          </a:p>
          <a:p>
            <a:r>
              <a:rPr lang="en-US" dirty="0"/>
              <a:t>ca </a:t>
            </a:r>
            <a:r>
              <a:rPr lang="en-US" dirty="0" err="1"/>
              <a:t>proces</a:t>
            </a:r>
            <a:r>
              <a:rPr lang="en-US" dirty="0"/>
              <a:t> de </a:t>
            </a:r>
            <a:r>
              <a:rPr lang="en-US" dirty="0" err="1"/>
              <a:t>găsire</a:t>
            </a:r>
            <a:r>
              <a:rPr lang="en-US" dirty="0"/>
              <a:t> a </a:t>
            </a:r>
            <a:r>
              <a:rPr lang="en-US" dirty="0" err="1"/>
              <a:t>celei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bune</a:t>
            </a:r>
            <a:r>
              <a:rPr lang="en-US" dirty="0"/>
              <a:t> </a:t>
            </a:r>
            <a:r>
              <a:rPr lang="en-US" dirty="0" err="1"/>
              <a:t>curbe</a:t>
            </a:r>
            <a:r>
              <a:rPr lang="en-US" dirty="0"/>
              <a:t> </a:t>
            </a:r>
            <a:r>
              <a:rPr lang="en-US" dirty="0" err="1"/>
              <a:t>pătratice</a:t>
            </a:r>
            <a:r>
              <a:rPr lang="en-US" dirty="0"/>
              <a:t> care se </a:t>
            </a:r>
            <a:r>
              <a:rPr lang="en-US" dirty="0" err="1"/>
              <a:t>potrivește</a:t>
            </a:r>
            <a:r>
              <a:rPr lang="en-US" dirty="0"/>
              <a:t> cu </a:t>
            </a:r>
            <a:r>
              <a:rPr lang="en-US" dirty="0" err="1"/>
              <a:t>datele</a:t>
            </a:r>
            <a:r>
              <a:rPr lang="en-US" dirty="0"/>
              <a:t>. </a:t>
            </a:r>
            <a:endParaRPr lang="ro-RO" dirty="0"/>
          </a:p>
          <a:p>
            <a:r>
              <a:rPr lang="en-US" dirty="0"/>
              <a:t>Dar,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practică</a:t>
            </a:r>
            <a:r>
              <a:rPr lang="en-US" dirty="0"/>
              <a:t>, </a:t>
            </a:r>
            <a:r>
              <a:rPr lang="en-US" dirty="0" err="1"/>
              <a:t>extindem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întâi</a:t>
            </a:r>
            <a:r>
              <a:rPr lang="en-US" dirty="0"/>
              <a:t> </a:t>
            </a:r>
            <a:r>
              <a:rPr lang="en-US" dirty="0" err="1"/>
              <a:t>dimensiunea</a:t>
            </a:r>
            <a:r>
              <a:rPr lang="en-US" dirty="0"/>
              <a:t> </a:t>
            </a:r>
            <a:r>
              <a:rPr lang="en-US" dirty="0" err="1"/>
              <a:t>caracteristică</a:t>
            </a:r>
            <a:r>
              <a:rPr lang="en-US" dirty="0"/>
              <a:t> a </a:t>
            </a:r>
            <a:r>
              <a:rPr lang="en-US" dirty="0" err="1"/>
              <a:t>setului</a:t>
            </a:r>
            <a:r>
              <a:rPr lang="en-US" dirty="0"/>
              <a:t> de </a:t>
            </a:r>
            <a:r>
              <a:rPr lang="en-US" dirty="0" err="1"/>
              <a:t>antrenament</a:t>
            </a:r>
            <a:endParaRPr lang="en-US" dirty="0"/>
          </a:p>
          <a:p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instrui</a:t>
            </a:r>
            <a:r>
              <a:rPr lang="ro-RO" dirty="0"/>
              <a:t>m</a:t>
            </a:r>
            <a:r>
              <a:rPr lang="en-US" dirty="0"/>
              <a:t> un model </a:t>
            </a:r>
            <a:r>
              <a:rPr lang="en-US" dirty="0" err="1"/>
              <a:t>liniar</a:t>
            </a:r>
            <a:r>
              <a:rPr lang="en-US" dirty="0"/>
              <a:t> pe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extinse</a:t>
            </a:r>
            <a:r>
              <a:rPr lang="en-US" dirty="0"/>
              <a:t>: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40F90-BE9C-294F-A2D2-2738EE05C2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8617" y="4517846"/>
            <a:ext cx="2931996" cy="575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8BF92D-DDE6-EE4D-8FE7-6A7AA9E269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399" y="2660113"/>
            <a:ext cx="2888785" cy="477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4E36F2-917A-214C-A75F-2411BB5D757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4467" y="1637187"/>
            <a:ext cx="3685633" cy="575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57915-3203-4AC7-8431-AF76973537BE}"/>
              </a:ext>
            </a:extLst>
          </p:cNvPr>
          <p:cNvSpPr txBox="1"/>
          <p:nvPr/>
        </p:nvSpPr>
        <p:spPr>
          <a:xfrm>
            <a:off x="7930613" y="187306"/>
            <a:ext cx="43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E34D0F-3D9C-40FF-ADC0-AF51268C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84" y="5542420"/>
            <a:ext cx="5751644" cy="780108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39696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Transformarea</a:t>
            </a:r>
            <a:r>
              <a:rPr lang="en-US" dirty="0"/>
              <a:t> </a:t>
            </a:r>
            <a:r>
              <a:rPr lang="en-US" dirty="0" err="1"/>
              <a:t>Datelor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Observația cheie este că instruirea unui model polinomial este doar antrenarea unui model liniar pe date cu predictori transformați.</a:t>
                </a:r>
              </a:p>
              <a:p>
                <a:r>
                  <a:rPr lang="en-US" dirty="0"/>
                  <a:t>În exemplul nostru anterior, transformarea datelor pentru a se potrivi cu un model polinomial de gradul 2 necesită o </a:t>
                </a:r>
                <a:r>
                  <a:rPr lang="ro-RO" dirty="0"/>
                  <a:t>mapare a datelor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unde ℝ e </a:t>
                </a:r>
                <a:r>
                  <a:rPr lang="en-US" b="1" i="1" dirty="0" err="1"/>
                  <a:t>spațiul</a:t>
                </a:r>
                <a:r>
                  <a:rPr lang="en-US" b="1" i="1" dirty="0"/>
                  <a:t> de intrare</a:t>
                </a:r>
                <a:r>
                  <a:rPr lang="ro-RO" dirty="0"/>
                  <a:t>, iar</a:t>
                </a:r>
                <a14:m>
                  <m:oMath xmlns:m="http://schemas.openxmlformats.org/officeDocument/2006/math">
                    <m:r>
                      <a:rPr lang="ro-RO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spa</a:t>
                </a:r>
                <a:r>
                  <a:rPr lang="ro-RO" dirty="0"/>
                  <a:t>țiul caracteristicilor, </a:t>
                </a:r>
                <a:r>
                  <a:rPr lang="en-US" b="1" i="1" dirty="0"/>
                  <a:t>feature space</a:t>
                </a:r>
                <a:r>
                  <a:rPr lang="en-US" dirty="0"/>
                  <a:t>. </a:t>
                </a:r>
                <a:r>
                  <a:rPr lang="en-US" dirty="0" err="1"/>
                  <a:t>Deși</a:t>
                </a:r>
                <a:r>
                  <a:rPr lang="en-US" dirty="0"/>
                  <a:t> </a:t>
                </a:r>
                <a:r>
                  <a:rPr lang="ro-RO" dirty="0"/>
                  <a:t>variabila răspuns</a:t>
                </a:r>
                <a:r>
                  <a:rPr lang="en-US" dirty="0"/>
                  <a:t> </a:t>
                </a:r>
                <a:r>
                  <a:rPr lang="en-US" dirty="0" err="1"/>
                  <a:t>poate</a:t>
                </a:r>
                <a:r>
                  <a:rPr lang="en-US" dirty="0"/>
                  <a:t> </a:t>
                </a:r>
                <a:r>
                  <a:rPr lang="en-US" dirty="0" err="1"/>
                  <a:t>să</a:t>
                </a:r>
                <a:r>
                  <a:rPr lang="en-US" dirty="0"/>
                  <a:t> nu </a:t>
                </a:r>
                <a:r>
                  <a:rPr lang="en-US" dirty="0" err="1"/>
                  <a:t>aibă</a:t>
                </a:r>
                <a:r>
                  <a:rPr lang="en-US" dirty="0"/>
                  <a:t> o </a:t>
                </a:r>
                <a:r>
                  <a:rPr lang="en-US" dirty="0" err="1"/>
                  <a:t>corelație</a:t>
                </a:r>
                <a:r>
                  <a:rPr lang="en-US" dirty="0"/>
                  <a:t> </a:t>
                </a:r>
                <a:r>
                  <a:rPr lang="en-US" dirty="0" err="1"/>
                  <a:t>liniară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spațiul</a:t>
                </a:r>
                <a:r>
                  <a:rPr lang="en-US" dirty="0"/>
                  <a:t> de </a:t>
                </a:r>
                <a:r>
                  <a:rPr lang="en-US" dirty="0" err="1"/>
                  <a:t>intrare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acesta poate avea una în </a:t>
                </a:r>
                <a:r>
                  <a:rPr lang="en-US" dirty="0" err="1"/>
                  <a:t>spațiul</a:t>
                </a:r>
                <a:r>
                  <a:rPr lang="en-US" dirty="0"/>
                  <a:t> </a:t>
                </a:r>
                <a:r>
                  <a:rPr lang="ro-RO" dirty="0"/>
                  <a:t>caracteristicilor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0" t="-2594" r="-354" b="-154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89B81-BB8A-044C-BF53-F0211302B6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045" y="3049405"/>
            <a:ext cx="3107008" cy="10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4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</a:t>
            </a:r>
            <a:r>
              <a:rPr lang="ro-RO" dirty="0"/>
              <a:t>cu limite de decizie neliniare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262D-F6D6-F84A-962F-6DCF91F70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Aceeași</a:t>
            </a:r>
            <a:r>
              <a:rPr lang="en-US" dirty="0"/>
              <a:t> </a:t>
            </a:r>
            <a:r>
              <a:rPr lang="en-US" dirty="0" err="1"/>
              <a:t>perspectivă</a:t>
            </a:r>
            <a:r>
              <a:rPr lang="en-US" dirty="0"/>
              <a:t> se </a:t>
            </a:r>
            <a:r>
              <a:rPr lang="en-US" dirty="0" err="1"/>
              <a:t>aplică</a:t>
            </a:r>
            <a:r>
              <a:rPr lang="en-US" dirty="0"/>
              <a:t> </a:t>
            </a:r>
            <a:r>
              <a:rPr lang="en-US" dirty="0" err="1"/>
              <a:t>clasificării</a:t>
            </a:r>
            <a:r>
              <a:rPr lang="en-US" dirty="0"/>
              <a:t>: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răspunsul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nu fie </a:t>
            </a:r>
            <a:r>
              <a:rPr lang="en-US" dirty="0" err="1"/>
              <a:t>separabil</a:t>
            </a:r>
            <a:r>
              <a:rPr lang="en-US" dirty="0"/>
              <a:t> </a:t>
            </a:r>
            <a:r>
              <a:rPr lang="en-US" dirty="0" err="1"/>
              <a:t>liniar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spațiul</a:t>
            </a:r>
            <a:r>
              <a:rPr lang="en-US" dirty="0"/>
              <a:t> de </a:t>
            </a:r>
            <a:r>
              <a:rPr lang="en-US" dirty="0" err="1"/>
              <a:t>intrare</a:t>
            </a:r>
            <a:r>
              <a:rPr lang="en-US" dirty="0"/>
              <a:t>,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ro-RO" dirty="0"/>
              <a:t>deveni separabil 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</a:t>
            </a:r>
            <a:r>
              <a:rPr lang="ro-RO" dirty="0"/>
              <a:t>alt </a:t>
            </a:r>
            <a:r>
              <a:rPr lang="en-US" dirty="0" err="1"/>
              <a:t>spațiu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o </a:t>
            </a:r>
            <a:r>
              <a:rPr lang="en-US" dirty="0" err="1"/>
              <a:t>transformare</a:t>
            </a:r>
            <a:r>
              <a:rPr lang="en-US" dirty="0"/>
              <a:t> </a:t>
            </a:r>
            <a:r>
              <a:rPr lang="ro-RO" dirty="0"/>
              <a:t>ingenioasă</a:t>
            </a:r>
            <a:r>
              <a:rPr lang="en-US" dirty="0"/>
              <a:t>: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28</a:t>
            </a:fld>
            <a:endParaRPr lang="en-US"/>
          </a:p>
        </p:txBody>
      </p:sp>
      <p:pic>
        <p:nvPicPr>
          <p:cNvPr id="1025" name="Picture 1" descr="page12image3897856">
            <a:extLst>
              <a:ext uri="{FF2B5EF4-FFF2-40B4-BE49-F238E27FC236}">
                <a16:creationId xmlns:a16="http://schemas.microsoft.com/office/drawing/2014/main" id="{59A17A15-B635-B640-94A5-EED51E889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7508" y="2306926"/>
            <a:ext cx="6142927" cy="356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8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SVC </a:t>
            </a:r>
            <a:r>
              <a:rPr lang="ro-RO" dirty="0"/>
              <a:t>cu limite de decizie neliniare</a:t>
            </a:r>
            <a:r>
              <a:rPr lang="en-US" dirty="0"/>
              <a:t>(cont.)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Mott</a:t>
                </a:r>
                <a:r>
                  <a:rPr lang="ro-RO" b="1" dirty="0"/>
                  <a:t>o</a:t>
                </a:r>
                <a:r>
                  <a:rPr lang="en-US" b="1" dirty="0"/>
                  <a:t>: </a:t>
                </a:r>
                <a:r>
                  <a:rPr lang="en-US" dirty="0" err="1"/>
                  <a:t>în</a:t>
                </a:r>
                <a:r>
                  <a:rPr lang="en-US" dirty="0"/>
                  <a:t> loc </a:t>
                </a:r>
                <a:r>
                  <a:rPr lang="en-US" dirty="0" err="1"/>
                  <a:t>să</a:t>
                </a:r>
                <a:r>
                  <a:rPr lang="en-US" dirty="0"/>
                  <a:t> </a:t>
                </a:r>
                <a:r>
                  <a:rPr lang="en-US" dirty="0" err="1"/>
                  <a:t>modificăm</a:t>
                </a:r>
                <a:r>
                  <a:rPr lang="en-US" dirty="0"/>
                  <a:t> </a:t>
                </a:r>
                <a:r>
                  <a:rPr lang="en-US" dirty="0" err="1"/>
                  <a:t>definiția</a:t>
                </a:r>
                <a:r>
                  <a:rPr lang="en-US" dirty="0"/>
                  <a:t> SVC </a:t>
                </a:r>
                <a:r>
                  <a:rPr lang="en-US" dirty="0" err="1"/>
                  <a:t>pentru</a:t>
                </a:r>
                <a:r>
                  <a:rPr lang="en-US" dirty="0"/>
                  <a:t> a </a:t>
                </a:r>
                <a:r>
                  <a:rPr lang="ro-RO" dirty="0"/>
                  <a:t>ne </a:t>
                </a:r>
                <a:r>
                  <a:rPr lang="en-US" dirty="0" err="1"/>
                  <a:t>adapta</a:t>
                </a:r>
                <a:r>
                  <a:rPr lang="ro-RO" dirty="0"/>
                  <a:t> la</a:t>
                </a:r>
                <a:r>
                  <a:rPr lang="en-US" dirty="0"/>
                  <a:t> </a:t>
                </a:r>
                <a:r>
                  <a:rPr lang="en-US" dirty="0" err="1"/>
                  <a:t>limite</a:t>
                </a:r>
                <a:r>
                  <a:rPr lang="ro-RO" dirty="0"/>
                  <a:t> de</a:t>
                </a:r>
                <a:r>
                  <a:rPr lang="en-US" dirty="0"/>
                  <a:t> </a:t>
                </a:r>
                <a:r>
                  <a:rPr lang="en-US" dirty="0" err="1"/>
                  <a:t>deciziei</a:t>
                </a:r>
                <a:r>
                  <a:rPr lang="en-US" dirty="0"/>
                  <a:t> </a:t>
                </a:r>
                <a:r>
                  <a:rPr lang="en-US" dirty="0" err="1"/>
                  <a:t>neliniare</a:t>
                </a:r>
                <a:r>
                  <a:rPr lang="en-US" dirty="0"/>
                  <a:t>, </a:t>
                </a:r>
                <a:r>
                  <a:rPr lang="en-US" dirty="0" err="1"/>
                  <a:t>mapăm</a:t>
                </a:r>
                <a:r>
                  <a:rPr lang="en-US" dirty="0"/>
                  <a:t> </a:t>
                </a:r>
                <a:r>
                  <a:rPr lang="en-US" dirty="0" err="1"/>
                  <a:t>datele</a:t>
                </a:r>
                <a:r>
                  <a:rPr lang="en-US" dirty="0"/>
                  <a:t> </a:t>
                </a:r>
                <a:r>
                  <a:rPr lang="en-US" dirty="0" err="1"/>
                  <a:t>într</a:t>
                </a:r>
                <a:r>
                  <a:rPr lang="en-US" dirty="0"/>
                  <a:t>-un </a:t>
                </a:r>
                <a:r>
                  <a:rPr lang="en-US" dirty="0" err="1"/>
                  <a:t>spațiu</a:t>
                </a:r>
                <a:r>
                  <a:rPr lang="en-US" dirty="0"/>
                  <a:t> </a:t>
                </a:r>
                <a:r>
                  <a:rPr lang="en-US" dirty="0" err="1"/>
                  <a:t>caracteristic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care </a:t>
                </a:r>
                <a:r>
                  <a:rPr lang="en-US" dirty="0" err="1"/>
                  <a:t>clasele</a:t>
                </a:r>
                <a:r>
                  <a:rPr lang="en-US" dirty="0"/>
                  <a:t> sunt </a:t>
                </a:r>
                <a:r>
                  <a:rPr lang="en-US" dirty="0" err="1"/>
                  <a:t>separabile</a:t>
                </a:r>
                <a:r>
                  <a:rPr lang="en-US" dirty="0"/>
                  <a:t> </a:t>
                </a:r>
                <a:r>
                  <a:rPr lang="en-US" dirty="0" err="1"/>
                  <a:t>liniar</a:t>
                </a:r>
                <a:r>
                  <a:rPr lang="en-US" dirty="0"/>
                  <a:t> (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aproape</a:t>
                </a:r>
                <a:r>
                  <a:rPr lang="en-US" dirty="0"/>
                  <a:t> </a:t>
                </a:r>
                <a:r>
                  <a:rPr lang="en-US" dirty="0" err="1"/>
                  <a:t>separabile</a:t>
                </a:r>
                <a:r>
                  <a:rPr lang="en-US" dirty="0"/>
                  <a:t>):</a:t>
                </a:r>
                <a:endParaRPr lang="ro-RO" dirty="0"/>
              </a:p>
              <a:p>
                <a:r>
                  <a:rPr lang="ro-RO" dirty="0"/>
                  <a:t>Transformăm cu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ro-RO" dirty="0"/>
                  <a:t>datele de antrenament</a:t>
                </a:r>
                <a:br>
                  <a:rPr lang="en-US" dirty="0"/>
                </a:br>
                <a:r>
                  <a:rPr lang="en-US" dirty="0"/>
                  <a:t>			</a:t>
                </a:r>
                <a:r>
                  <a:rPr lang="en-US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r>
                  <a:rPr lang="ro-RO" dirty="0"/>
                  <a:t>unde în mod uzual </a:t>
                </a:r>
                <a:r>
                  <a:rPr lang="en-US" i="1" dirty="0"/>
                  <a:t>J</a:t>
                </a:r>
                <a:r>
                  <a:rPr lang="en-US" dirty="0"/>
                  <a:t>′ </a:t>
                </a:r>
                <a:r>
                  <a:rPr lang="ro-RO" dirty="0"/>
                  <a:t>este mult mai mare decât</a:t>
                </a:r>
                <a:r>
                  <a:rPr lang="en-US" dirty="0"/>
                  <a:t> </a:t>
                </a:r>
                <a:r>
                  <a:rPr lang="en-US" i="1" dirty="0"/>
                  <a:t>J</a:t>
                </a:r>
                <a:r>
                  <a:rPr lang="en-US" dirty="0"/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o-RO" dirty="0"/>
                  <a:t>Se antrenează un </a:t>
                </a:r>
                <a:r>
                  <a:rPr lang="en-US" dirty="0"/>
                  <a:t>SVC </a:t>
                </a:r>
                <a:r>
                  <a:rPr lang="ro-RO" dirty="0"/>
                  <a:t>pe datele transformate: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			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,…,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}</a:t>
                </a:r>
                <a:br>
                  <a:rPr lang="en-US" dirty="0"/>
                </a:br>
                <a:br>
                  <a:rPr lang="en-US" dirty="0"/>
                </a:b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0" t="-2594" r="-590" b="-89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9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Recapitulare frontiera/limita deciziei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regresia</a:t>
            </a:r>
            <a:r>
              <a:rPr lang="en-US" sz="2400" dirty="0"/>
              <a:t> </a:t>
            </a:r>
            <a:r>
              <a:rPr lang="en-US" sz="2400" dirty="0" err="1"/>
              <a:t>logistică</a:t>
            </a:r>
            <a:r>
              <a:rPr lang="en-US" sz="2400" dirty="0"/>
              <a:t>, </a:t>
            </a:r>
            <a:r>
              <a:rPr lang="en-US" sz="2400" dirty="0" err="1"/>
              <a:t>învățăm</a:t>
            </a:r>
            <a:r>
              <a:rPr lang="en-US" sz="2400" dirty="0"/>
              <a:t> o </a:t>
            </a:r>
            <a:r>
              <a:rPr lang="en-US" sz="2400" b="1" i="1" dirty="0" err="1"/>
              <a:t>limită</a:t>
            </a:r>
            <a:r>
              <a:rPr lang="en-US" sz="2400" b="1" i="1" dirty="0"/>
              <a:t> de </a:t>
            </a:r>
            <a:r>
              <a:rPr lang="en-US" sz="2400" b="1" i="1" dirty="0" err="1"/>
              <a:t>decizie</a:t>
            </a:r>
            <a:r>
              <a:rPr lang="en-US" sz="2400" dirty="0"/>
              <a:t> care </a:t>
            </a:r>
            <a:r>
              <a:rPr lang="en-US" sz="2400" dirty="0" err="1"/>
              <a:t>separă</a:t>
            </a:r>
            <a:r>
              <a:rPr lang="en-US" sz="2400" dirty="0"/>
              <a:t> c</a:t>
            </a:r>
            <a:r>
              <a:rPr lang="ro-RO" sz="2400" dirty="0"/>
              <a:t>lasele din setul de antrenament folosind caracteristici (features/predictori)</a:t>
            </a:r>
            <a:r>
              <a:rPr lang="en-US" sz="2400" dirty="0"/>
              <a:t>. </a:t>
            </a:r>
          </a:p>
          <a:p>
            <a:r>
              <a:rPr lang="en-US" sz="2400" dirty="0" err="1"/>
              <a:t>Când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pot fi perfect separate </a:t>
            </a:r>
            <a:r>
              <a:rPr lang="en-US" sz="2400" dirty="0" err="1"/>
              <a:t>printr</a:t>
            </a:r>
            <a:r>
              <a:rPr lang="en-US" sz="2400" dirty="0"/>
              <a:t>-o </a:t>
            </a:r>
            <a:r>
              <a:rPr lang="en-US" sz="2400" dirty="0" err="1"/>
              <a:t>graniță</a:t>
            </a:r>
            <a:r>
              <a:rPr lang="en-US" sz="2400" dirty="0"/>
              <a:t> </a:t>
            </a:r>
            <a:r>
              <a:rPr lang="en-US" sz="2400" dirty="0" err="1"/>
              <a:t>liniară</a:t>
            </a:r>
            <a:r>
              <a:rPr lang="en-US" sz="2400" dirty="0"/>
              <a:t>, </a:t>
            </a:r>
            <a:r>
              <a:rPr lang="en-US" sz="2400" dirty="0" err="1"/>
              <a:t>numim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b="1" i="1" dirty="0" err="1"/>
              <a:t>separabile</a:t>
            </a:r>
            <a:r>
              <a:rPr lang="en-US" sz="2400" b="1" i="1" dirty="0"/>
              <a:t> </a:t>
            </a:r>
            <a:r>
              <a:rPr lang="en-US" sz="2400" b="1" i="1" dirty="0" err="1"/>
              <a:t>liniar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acest</a:t>
            </a:r>
            <a:r>
              <a:rPr lang="en-US" sz="2400" dirty="0"/>
              <a:t> </a:t>
            </a:r>
            <a:r>
              <a:rPr lang="en-US" sz="2400" dirty="0" err="1"/>
              <a:t>caz</a:t>
            </a:r>
            <a:r>
              <a:rPr lang="en-US" sz="2400" dirty="0"/>
              <a:t>,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limite</a:t>
            </a:r>
            <a:r>
              <a:rPr lang="en-US" sz="2400" dirty="0"/>
              <a:t> de </a:t>
            </a:r>
            <a:r>
              <a:rPr lang="en-US" sz="2400" dirty="0" err="1"/>
              <a:t>decizie</a:t>
            </a:r>
            <a:r>
              <a:rPr lang="en-US" sz="2400" dirty="0"/>
              <a:t> se pot </a:t>
            </a:r>
            <a:r>
              <a:rPr lang="en-US" sz="2400" dirty="0" err="1"/>
              <a:t>potrivi</a:t>
            </a:r>
            <a:r>
              <a:rPr lang="en-US" sz="2400" dirty="0"/>
              <a:t> cu </a:t>
            </a:r>
            <a:r>
              <a:rPr lang="en-US" sz="2400" dirty="0" err="1"/>
              <a:t>datele</a:t>
            </a:r>
            <a:r>
              <a:rPr lang="en-US" sz="2400" dirty="0"/>
              <a:t>. Cum </a:t>
            </a:r>
            <a:r>
              <a:rPr lang="en-US" sz="2400" dirty="0" err="1"/>
              <a:t>alegem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ro-RO" sz="2400" dirty="0"/>
              <a:t>a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bun</a:t>
            </a:r>
            <a:r>
              <a:rPr lang="ro-RO" sz="2400" dirty="0"/>
              <a:t>ă separatoare</a:t>
            </a:r>
            <a:r>
              <a:rPr lang="en-US" sz="2400" dirty="0"/>
              <a:t>? </a:t>
            </a:r>
          </a:p>
          <a:p>
            <a:endParaRPr lang="en-US" sz="2400" dirty="0">
              <a:effectLst/>
            </a:endParaRPr>
          </a:p>
          <a:p>
            <a:endParaRPr lang="en-US" sz="2400" dirty="0">
              <a:effectLst/>
            </a:endParaRPr>
          </a:p>
          <a:p>
            <a:endParaRPr lang="en-US" sz="2400" dirty="0"/>
          </a:p>
          <a:p>
            <a:endParaRPr lang="en-US" sz="2400" dirty="0">
              <a:effectLst/>
            </a:endParaRPr>
          </a:p>
          <a:p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</a:t>
            </a:fld>
            <a:endParaRPr lang="en-US"/>
          </a:p>
        </p:txBody>
      </p:sp>
      <p:pic>
        <p:nvPicPr>
          <p:cNvPr id="1025" name="Picture 1" descr="page4image3861568">
            <a:extLst>
              <a:ext uri="{FF2B5EF4-FFF2-40B4-BE49-F238E27FC236}">
                <a16:creationId xmlns:a16="http://schemas.microsoft.com/office/drawing/2014/main" id="{110A3442-974A-984C-AA70-7CDA19B3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2346" y="3241880"/>
            <a:ext cx="2223244" cy="214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4image3819232">
            <a:extLst>
              <a:ext uri="{FF2B5EF4-FFF2-40B4-BE49-F238E27FC236}">
                <a16:creationId xmlns:a16="http://schemas.microsoft.com/office/drawing/2014/main" id="{6AD721A5-77E7-BE4F-8618-F891719B7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3376" y="3288901"/>
            <a:ext cx="2216043" cy="211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4image3818560">
            <a:extLst>
              <a:ext uri="{FF2B5EF4-FFF2-40B4-BE49-F238E27FC236}">
                <a16:creationId xmlns:a16="http://schemas.microsoft.com/office/drawing/2014/main" id="{78DE62BC-A6B5-6B4B-88D6-01C03FBF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7205" y="3326517"/>
            <a:ext cx="2225571" cy="20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1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the feature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potentially extremely high dimensional,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explicitly can be costly. </a:t>
                </a:r>
              </a:p>
              <a:p>
                <a:r>
                  <a:rPr lang="en-US" dirty="0"/>
                  <a:t>Instead, we note that computing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is unnecessary. Recall that training an SVC involves solving the  optimization problem: </a:t>
                </a:r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endParaRPr lang="en-US" dirty="0">
                  <a:effectLst/>
                </a:endParaRPr>
              </a:p>
              <a:p>
                <a:r>
                  <a:rPr lang="en-US" dirty="0"/>
                  <a:t>In the above, </a:t>
                </a:r>
                <a:r>
                  <a:rPr lang="en-US" b="1" i="1" dirty="0"/>
                  <a:t>we are only interested in computing inner products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/>
                  <a:t>in the feature space </a:t>
                </a:r>
                <a:r>
                  <a:rPr lang="en-US" dirty="0"/>
                  <a:t>and not the quantities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themselves. </a:t>
                </a:r>
              </a:p>
              <a:p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0" r="-1299" b="-137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41EB7-C0E2-B248-924B-EF5B397558B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383" y="3053471"/>
            <a:ext cx="7967237" cy="12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dirty="0"/>
                  <a:t>În spațiile cu care lucrăm distanța se bazează pe produsul interior.</a:t>
                </a:r>
                <a:endParaRPr lang="en-US" dirty="0"/>
              </a:p>
              <a:p>
                <a:r>
                  <a:rPr lang="en-US" dirty="0" err="1"/>
                  <a:t>Produsul</a:t>
                </a:r>
                <a:r>
                  <a:rPr lang="en-US" dirty="0"/>
                  <a:t> interior </a:t>
                </a:r>
                <a:r>
                  <a:rPr lang="en-US" dirty="0" err="1"/>
                  <a:t>dintre</a:t>
                </a:r>
                <a:r>
                  <a:rPr lang="en-US" dirty="0"/>
                  <a:t> </a:t>
                </a:r>
                <a:r>
                  <a:rPr lang="en-US" dirty="0" err="1"/>
                  <a:t>doi</a:t>
                </a:r>
                <a:r>
                  <a:rPr lang="en-US" dirty="0"/>
                  <a:t> </a:t>
                </a:r>
                <a:r>
                  <a:rPr lang="en-US" dirty="0" err="1"/>
                  <a:t>vectori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o </a:t>
                </a:r>
                <a:r>
                  <a:rPr lang="en-US" dirty="0" err="1"/>
                  <a:t>măsură</a:t>
                </a:r>
                <a:r>
                  <a:rPr lang="en-US" dirty="0"/>
                  <a:t> a </a:t>
                </a:r>
                <a:r>
                  <a:rPr lang="en-US" dirty="0" err="1"/>
                  <a:t>similarității</a:t>
                </a:r>
                <a:r>
                  <a:rPr lang="en-US" dirty="0"/>
                  <a:t> </a:t>
                </a:r>
                <a:r>
                  <a:rPr lang="en-US" dirty="0" err="1"/>
                  <a:t>celor</a:t>
                </a:r>
                <a:r>
                  <a:rPr lang="en-US" dirty="0"/>
                  <a:t> </a:t>
                </a:r>
                <a:r>
                  <a:rPr lang="en-US" dirty="0" err="1"/>
                  <a:t>doi</a:t>
                </a:r>
                <a:r>
                  <a:rPr lang="en-US" dirty="0"/>
                  <a:t> </a:t>
                </a:r>
                <a:r>
                  <a:rPr lang="en-US" dirty="0" err="1"/>
                  <a:t>vectori</a:t>
                </a:r>
                <a:r>
                  <a:rPr lang="en-US" dirty="0"/>
                  <a:t>. </a:t>
                </a:r>
                <a:endParaRPr lang="ro-RO" dirty="0"/>
              </a:p>
              <a:p>
                <a:r>
                  <a:rPr lang="ro-RO" dirty="0"/>
                  <a:t>Transformarea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ro-RO" dirty="0"/>
                  <a:t> definește un </a:t>
                </a:r>
                <a:r>
                  <a:rPr lang="ro-RO" b="1" i="1" dirty="0"/>
                  <a:t>kernel</a:t>
                </a:r>
                <a:br>
                  <a:rPr lang="en-US" dirty="0"/>
                </a:br>
                <a:r>
                  <a:rPr lang="en-US" dirty="0"/>
                  <a:t>			</a:t>
                </a:r>
                <a:r>
                  <a:rPr lang="en-US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 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ro-RO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&gt;</a:t>
                </a:r>
                <a:br>
                  <a:rPr lang="en-US" dirty="0"/>
                </a:b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0" t="-2594" b="-24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33982-9709-4470-B0D1-B5984B21E389}"/>
              </a:ext>
            </a:extLst>
          </p:cNvPr>
          <p:cNvSpPr txBox="1"/>
          <p:nvPr/>
        </p:nvSpPr>
        <p:spPr>
          <a:xfrm>
            <a:off x="4289196" y="2441542"/>
            <a:ext cx="52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 (cont.)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3097" y="983806"/>
                <a:ext cx="10327008" cy="2111143"/>
              </a:xfrm>
            </p:spPr>
            <p:txBody>
              <a:bodyPr/>
              <a:lstStyle/>
              <a:p>
                <a:r>
                  <a:rPr lang="ro-RO" dirty="0"/>
                  <a:t>Cu</a:t>
                </a:r>
                <a:r>
                  <a:rPr lang="en-US" dirty="0"/>
                  <a:t> </a:t>
                </a:r>
                <a:r>
                  <a:rPr lang="en-US" dirty="0" err="1"/>
                  <a:t>alegerea</a:t>
                </a:r>
                <a:r>
                  <a:rPr lang="en-US" dirty="0"/>
                  <a:t> </a:t>
                </a:r>
                <a:r>
                  <a:rPr lang="en-US" dirty="0" err="1"/>
                  <a:t>nucleului</a:t>
                </a:r>
                <a:r>
                  <a:rPr lang="en-US" dirty="0"/>
                  <a:t> K, </a:t>
                </a:r>
                <a:r>
                  <a:rPr lang="ro-RO" dirty="0"/>
                  <a:t>antrenăm</a:t>
                </a:r>
                <a:r>
                  <a:rPr lang="en-US" dirty="0"/>
                  <a:t> un SVC </a:t>
                </a:r>
                <a:r>
                  <a:rPr lang="en-US" dirty="0" err="1"/>
                  <a:t>prin</a:t>
                </a:r>
                <a:r>
                  <a:rPr lang="en-US" dirty="0"/>
                  <a:t> </a:t>
                </a:r>
                <a:r>
                  <a:rPr lang="en-US" dirty="0" err="1"/>
                  <a:t>rezolvare</a:t>
                </a:r>
                <a:r>
                  <a:rPr lang="ro-RO" dirty="0"/>
                  <a:t>a</a:t>
                </a:r>
                <a:endParaRPr lang="en-US" dirty="0">
                  <a:effectLst/>
                </a:endParaRPr>
              </a:p>
              <a:p>
                <a:endParaRPr lang="en-US" dirty="0"/>
              </a:p>
              <a:p>
                <a:endParaRPr lang="ro-RO" dirty="0"/>
              </a:p>
              <a:p>
                <a:endParaRPr lang="ro-RO" dirty="0"/>
              </a:p>
              <a:p>
                <a:r>
                  <a:rPr lang="ro-RO" dirty="0"/>
                  <a:t>Calcularea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ro-RO" dirty="0"/>
                  <a:t>poate fi făcută fără a calcula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ro-RO" dirty="0"/>
              </a:p>
              <a:p>
                <a:r>
                  <a:rPr lang="en-US" dirty="0" err="1"/>
                  <a:t>Acest</a:t>
                </a:r>
                <a:r>
                  <a:rPr lang="en-US" dirty="0"/>
                  <a:t> mod de </a:t>
                </a:r>
                <a:r>
                  <a:rPr lang="en-US" dirty="0" err="1"/>
                  <a:t>antrenare</a:t>
                </a:r>
                <a:r>
                  <a:rPr lang="en-US" dirty="0"/>
                  <a:t> a </a:t>
                </a:r>
                <a:r>
                  <a:rPr lang="en-US" dirty="0" err="1"/>
                  <a:t>unui</a:t>
                </a:r>
                <a:r>
                  <a:rPr lang="en-US" dirty="0"/>
                  <a:t> SVC </a:t>
                </a:r>
                <a:r>
                  <a:rPr lang="en-US" dirty="0" err="1"/>
                  <a:t>în</a:t>
                </a:r>
                <a:r>
                  <a:rPr lang="en-US" dirty="0"/>
                  <a:t> </a:t>
                </a:r>
                <a:r>
                  <a:rPr lang="en-US" dirty="0" err="1"/>
                  <a:t>spațiul</a:t>
                </a:r>
                <a:r>
                  <a:rPr lang="en-US" dirty="0"/>
                  <a:t> de </a:t>
                </a:r>
                <a:r>
                  <a:rPr lang="en-US" dirty="0" err="1"/>
                  <a:t>caracteristici</a:t>
                </a:r>
                <a:r>
                  <a:rPr lang="en-US" dirty="0"/>
                  <a:t> </a:t>
                </a:r>
                <a:r>
                  <a:rPr lang="en-US" dirty="0" err="1"/>
                  <a:t>fără</a:t>
                </a:r>
                <a:r>
                  <a:rPr lang="en-US" dirty="0"/>
                  <a:t> a </a:t>
                </a:r>
                <a:r>
                  <a:rPr lang="en-US" dirty="0" err="1"/>
                  <a:t>lucra</a:t>
                </a:r>
                <a:r>
                  <a:rPr lang="en-US" dirty="0"/>
                  <a:t> </a:t>
                </a:r>
                <a:r>
                  <a:rPr lang="en-US" dirty="0" err="1"/>
                  <a:t>în</a:t>
                </a:r>
                <a:r>
                  <a:rPr lang="en-US" dirty="0"/>
                  <a:t> mod explicit cu </a:t>
                </a:r>
                <a:r>
                  <a:rPr lang="en-US" dirty="0" err="1"/>
                  <a:t>maparea</a:t>
                </a:r>
                <a:r>
                  <a:rPr lang="en-US" dirty="0"/>
                  <a:t> 𝜙 se </a:t>
                </a:r>
                <a:r>
                  <a:rPr lang="en-US" dirty="0" err="1"/>
                  <a:t>numește</a:t>
                </a:r>
                <a:r>
                  <a:rPr lang="en-US" dirty="0"/>
                  <a:t> </a:t>
                </a:r>
                <a:r>
                  <a:rPr lang="en-US" b="1" i="1" dirty="0"/>
                  <a:t>kernel trick</a:t>
                </a:r>
                <a:r>
                  <a:rPr lang="en-US" dirty="0"/>
                  <a:t>. </a:t>
                </a:r>
              </a:p>
              <a:p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3097" y="983806"/>
                <a:ext cx="10327008" cy="2111143"/>
              </a:xfrm>
              <a:blipFill>
                <a:blip r:embed="rId3"/>
                <a:stretch>
                  <a:fillRect l="-1240" t="-2594" b="-98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2F352-2B4B-EA4F-BD0A-34DA6EFCB1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783" y="1447312"/>
            <a:ext cx="7560217" cy="11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9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</a:t>
            </a:r>
            <a:r>
              <a:rPr lang="ro-RO" dirty="0"/>
              <a:t>area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ro-RO" dirty="0"/>
              <a:t>elor</a:t>
            </a:r>
            <a:r>
              <a:rPr lang="en-US" dirty="0"/>
              <a:t>: </a:t>
            </a:r>
            <a:r>
              <a:rPr lang="ro-RO" dirty="0"/>
              <a:t>un exemplu</a:t>
            </a:r>
            <a:endParaRPr lang="en-US" dirty="0">
              <a:effectLst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A3B054-3CBF-5549-82C4-6D9CB2A29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082" y="1069661"/>
            <a:ext cx="7602514" cy="52452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E0452-2AE4-D14B-9679-95B90E14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Exemple de nuclee (kernel)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o-RO" sz="2400" b="1" dirty="0"/>
                  <a:t>Nucleu </a:t>
                </a:r>
                <a:r>
                  <a:rPr lang="en-US" sz="2400" b="1" dirty="0"/>
                  <a:t>Pol</a:t>
                </a:r>
                <a:r>
                  <a:rPr lang="ro-RO" sz="2400" b="1" dirty="0"/>
                  <a:t>i</a:t>
                </a:r>
                <a:r>
                  <a:rPr lang="en-US" sz="2400" b="1" dirty="0" err="1"/>
                  <a:t>nomial</a:t>
                </a:r>
                <a:r>
                  <a:rPr lang="en-US" sz="2400" b="1" dirty="0"/>
                  <a:t> </a:t>
                </a:r>
                <a:r>
                  <a:rPr lang="en-US" sz="2400" dirty="0"/>
                  <a:t>(kernel=‘poly’) </a:t>
                </a:r>
              </a:p>
              <a:p>
                <a:endParaRPr lang="en-US" sz="2400" dirty="0"/>
              </a:p>
              <a:p>
                <a:endParaRPr lang="en-US" sz="600" dirty="0"/>
              </a:p>
              <a:p>
                <a:r>
                  <a:rPr lang="en-US" sz="2400" dirty="0"/>
                  <a:t>	</a:t>
                </a:r>
                <a:r>
                  <a:rPr lang="ro-RO" sz="2400" dirty="0"/>
                  <a:t>unde</a:t>
                </a:r>
                <a:r>
                  <a:rPr lang="en-US" sz="2400" dirty="0"/>
                  <a:t> </a:t>
                </a:r>
                <a:r>
                  <a:rPr lang="en-US" sz="2400" i="1" dirty="0"/>
                  <a:t>d</a:t>
                </a:r>
                <a:r>
                  <a:rPr lang="en-US" sz="2400" dirty="0"/>
                  <a:t> </a:t>
                </a:r>
                <a:r>
                  <a:rPr lang="ro-RO" sz="2400" dirty="0"/>
                  <a:t>este</a:t>
                </a:r>
                <a:r>
                  <a:rPr lang="en-US" sz="2400" dirty="0"/>
                  <a:t> h</a:t>
                </a:r>
                <a:r>
                  <a:rPr lang="ro-RO" sz="2400" dirty="0"/>
                  <a:t>i</a:t>
                </a:r>
                <a:r>
                  <a:rPr lang="en-US" sz="2400" dirty="0" err="1"/>
                  <a:t>perparametr</a:t>
                </a:r>
                <a:r>
                  <a:rPr lang="ro-RO" sz="2400" dirty="0"/>
                  <a:t>u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o-RO" sz="2400" b="1" dirty="0"/>
                  <a:t>Nucleu (cu bază) R</a:t>
                </a:r>
                <a:r>
                  <a:rPr lang="en-US" sz="2400" b="1" dirty="0" err="1"/>
                  <a:t>adial</a:t>
                </a:r>
                <a:r>
                  <a:rPr lang="ro-RO" sz="2400" b="1" dirty="0"/>
                  <a:t>(ă)</a:t>
                </a:r>
                <a:r>
                  <a:rPr lang="en-US" sz="2400" b="1" dirty="0"/>
                  <a:t> </a:t>
                </a:r>
                <a:r>
                  <a:rPr lang="en-US" sz="2400" dirty="0"/>
                  <a:t>(kernel=‘</a:t>
                </a:r>
                <a:r>
                  <a:rPr lang="en-US" sz="2400" dirty="0" err="1"/>
                  <a:t>rbf</a:t>
                </a:r>
                <a:r>
                  <a:rPr lang="en-US" sz="2400" dirty="0"/>
                  <a:t>’) </a:t>
                </a:r>
              </a:p>
              <a:p>
                <a:endParaRPr lang="en-US" sz="2400" dirty="0"/>
              </a:p>
              <a:p>
                <a:endParaRPr lang="en-US" sz="1200" dirty="0"/>
              </a:p>
              <a:p>
                <a:r>
                  <a:rPr lang="en-US" sz="2400" dirty="0"/>
                  <a:t>	</a:t>
                </a:r>
                <a:r>
                  <a:rPr lang="ro-RO" sz="2400" dirty="0"/>
                  <a:t>unde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sz="2400" dirty="0"/>
                  <a:t> </a:t>
                </a:r>
                <a:r>
                  <a:rPr lang="ro-RO" sz="2400" dirty="0"/>
                  <a:t>este</a:t>
                </a:r>
                <a:r>
                  <a:rPr lang="en-US" sz="2400" dirty="0"/>
                  <a:t> h</a:t>
                </a:r>
                <a:r>
                  <a:rPr lang="ro-RO" sz="2400" dirty="0"/>
                  <a:t>i</a:t>
                </a:r>
                <a:r>
                  <a:rPr lang="en-US" sz="2400" dirty="0" err="1"/>
                  <a:t>perparametr</a:t>
                </a:r>
                <a:r>
                  <a:rPr lang="ro-RO" sz="2400" dirty="0"/>
                  <a:t>u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o-RO" sz="2400" b="1" dirty="0"/>
                  <a:t>Nucleu </a:t>
                </a:r>
                <a:r>
                  <a:rPr lang="en-US" sz="2400" b="1" dirty="0"/>
                  <a:t>Sigmoid </a:t>
                </a:r>
                <a:r>
                  <a:rPr lang="en-US" sz="2400" dirty="0"/>
                  <a:t>(kernel=‘sigmoid’) </a:t>
                </a:r>
              </a:p>
              <a:p>
                <a:endParaRPr lang="en-US" sz="2400" dirty="0">
                  <a:effectLst/>
                </a:endParaRPr>
              </a:p>
              <a:p>
                <a:endParaRPr lang="en-US" sz="1200" dirty="0">
                  <a:effectLst/>
                </a:endParaRPr>
              </a:p>
              <a:p>
                <a:r>
                  <a:rPr lang="en-US" sz="2400" dirty="0"/>
                  <a:t>	</a:t>
                </a:r>
                <a:r>
                  <a:rPr lang="ro-RO" sz="2400" dirty="0"/>
                  <a:t>unde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l-GR" sz="2400" i="1" dirty="0"/>
                  <a:t> </a:t>
                </a:r>
                <a:r>
                  <a:rPr lang="ro-RO" sz="2400" dirty="0"/>
                  <a:t>și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2400" dirty="0"/>
                  <a:t> </a:t>
                </a:r>
                <a:r>
                  <a:rPr lang="ro-RO" sz="2400" dirty="0"/>
                  <a:t>sunt</a:t>
                </a:r>
                <a:r>
                  <a:rPr lang="en-US" sz="2400" dirty="0"/>
                  <a:t> h</a:t>
                </a:r>
                <a:r>
                  <a:rPr lang="ro-RO" sz="2400" dirty="0"/>
                  <a:t>i</a:t>
                </a:r>
                <a:r>
                  <a:rPr lang="en-US" sz="2400" dirty="0" err="1"/>
                  <a:t>perparamet</a:t>
                </a:r>
                <a:r>
                  <a:rPr lang="ro-RO" sz="2400" dirty="0"/>
                  <a:t>rii</a:t>
                </a:r>
                <a:r>
                  <a:rPr lang="en-US" sz="2400" dirty="0"/>
                  <a:t>. </a:t>
                </a:r>
              </a:p>
              <a:p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99262D-F6D6-F84A-962F-6DCF91F70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6" b="-14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6CE83-BC12-4D4B-AC64-331988265F8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870" y="4975929"/>
            <a:ext cx="3970493" cy="463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D4FA4-1051-B741-9BBB-D321856480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870" y="3420411"/>
            <a:ext cx="4221203" cy="864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4BE357-CB01-DF48-99CA-71B720C6956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0925" y="2124529"/>
            <a:ext cx="3431092" cy="5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Recapitulare frontiera/limita deciziei </a:t>
            </a:r>
            <a:r>
              <a:rPr lang="en-US" dirty="0"/>
              <a:t>(cont.)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57C109-A8D9-48C9-9619-5F053A97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Constrângeri</a:t>
            </a:r>
            <a:r>
              <a:rPr lang="en-US" dirty="0"/>
              <a:t> la </a:t>
            </a:r>
            <a:r>
              <a:rPr lang="en-US" dirty="0" err="1"/>
              <a:t>limita</a:t>
            </a:r>
            <a:r>
              <a:rPr lang="en-US" dirty="0"/>
              <a:t> </a:t>
            </a:r>
            <a:r>
              <a:rPr lang="en-US" dirty="0" err="1"/>
              <a:t>deciziei</a:t>
            </a:r>
            <a:r>
              <a:rPr lang="en-US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regresia</a:t>
            </a:r>
            <a:r>
              <a:rPr lang="en-US" dirty="0"/>
              <a:t> </a:t>
            </a:r>
            <a:r>
              <a:rPr lang="en-US" dirty="0" err="1"/>
              <a:t>logistică</a:t>
            </a:r>
            <a:r>
              <a:rPr lang="en-US" dirty="0"/>
              <a:t>, </a:t>
            </a:r>
            <a:r>
              <a:rPr lang="en-US" dirty="0" err="1"/>
              <a:t>învățăm</a:t>
            </a:r>
            <a:r>
              <a:rPr lang="en-US" dirty="0"/>
              <a:t> de </a:t>
            </a:r>
            <a:r>
              <a:rPr lang="en-US" dirty="0" err="1"/>
              <a:t>obicei</a:t>
            </a:r>
            <a:r>
              <a:rPr lang="en-US" dirty="0"/>
              <a:t> un model </a:t>
            </a:r>
            <a:r>
              <a:rPr lang="en-US" dirty="0" err="1"/>
              <a:t>regularizat</a:t>
            </a:r>
            <a:r>
              <a:rPr lang="en-US" dirty="0"/>
              <a:t> ℓ1 </a:t>
            </a:r>
            <a:r>
              <a:rPr lang="en-US" dirty="0" err="1"/>
              <a:t>sau</a:t>
            </a:r>
            <a:r>
              <a:rPr lang="en-US" dirty="0"/>
              <a:t> ℓ2.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Deci,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sunt </a:t>
            </a:r>
            <a:r>
              <a:rPr lang="en-US" dirty="0" err="1"/>
              <a:t>separabile</a:t>
            </a:r>
            <a:r>
              <a:rPr lang="en-US" dirty="0"/>
              <a:t> </a:t>
            </a:r>
            <a:r>
              <a:rPr lang="en-US" dirty="0" err="1"/>
              <a:t>liniar</a:t>
            </a:r>
            <a:r>
              <a:rPr lang="en-US" dirty="0"/>
              <a:t>, </a:t>
            </a:r>
            <a:r>
              <a:rPr lang="en-US" dirty="0" err="1"/>
              <a:t>alegem</a:t>
            </a:r>
            <a:r>
              <a:rPr lang="en-US" dirty="0"/>
              <a:t> un model cu „</a:t>
            </a:r>
            <a:r>
              <a:rPr lang="en-US" dirty="0" err="1"/>
              <a:t>cei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 </a:t>
            </a:r>
            <a:r>
              <a:rPr lang="en-US" dirty="0" err="1"/>
              <a:t>coeficienți</a:t>
            </a:r>
            <a:r>
              <a:rPr lang="en-US" dirty="0"/>
              <a:t>” care </a:t>
            </a:r>
            <a:r>
              <a:rPr lang="en-US" dirty="0" err="1"/>
              <a:t>încă</a:t>
            </a:r>
            <a:r>
              <a:rPr lang="en-US" dirty="0"/>
              <a:t> </a:t>
            </a:r>
            <a:r>
              <a:rPr lang="en-US" dirty="0" err="1"/>
              <a:t>separă</a:t>
            </a:r>
            <a:r>
              <a:rPr lang="en-US" dirty="0"/>
              <a:t> </a:t>
            </a:r>
            <a:r>
              <a:rPr lang="en-US" dirty="0" err="1"/>
              <a:t>clasele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err="1"/>
              <a:t>regularizării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a </a:t>
            </a:r>
            <a:r>
              <a:rPr lang="en-US" dirty="0" err="1"/>
              <a:t>preveni</a:t>
            </a:r>
            <a:r>
              <a:rPr lang="en-US" dirty="0"/>
              <a:t> </a:t>
            </a:r>
            <a:r>
              <a:rPr lang="en-US" dirty="0" err="1"/>
              <a:t>supraadaptarea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694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Recapitulare frontiera/limita deciziei </a:t>
            </a:r>
            <a:r>
              <a:rPr lang="en-US" dirty="0"/>
              <a:t>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Constrângeri</a:t>
            </a:r>
            <a:r>
              <a:rPr lang="en-US" dirty="0"/>
              <a:t> la </a:t>
            </a:r>
            <a:r>
              <a:rPr lang="en-US" dirty="0" err="1"/>
              <a:t>limita</a:t>
            </a:r>
            <a:r>
              <a:rPr lang="en-US" dirty="0"/>
              <a:t> </a:t>
            </a:r>
            <a:r>
              <a:rPr lang="en-US" dirty="0" err="1"/>
              <a:t>deciziei</a:t>
            </a:r>
            <a:r>
              <a:rPr lang="en-US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lua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considerare</a:t>
            </a:r>
            <a:r>
              <a:rPr lang="en-US" dirty="0"/>
              <a:t> </a:t>
            </a:r>
            <a:r>
              <a:rPr lang="en-US" dirty="0" err="1"/>
              <a:t>constrângeri</a:t>
            </a:r>
            <a:r>
              <a:rPr lang="en-US" dirty="0"/>
              <a:t> alternative care </a:t>
            </a:r>
            <a:r>
              <a:rPr lang="en-US" dirty="0" err="1"/>
              <a:t>împiedică</a:t>
            </a:r>
            <a:r>
              <a:rPr lang="en-US" dirty="0"/>
              <a:t> </a:t>
            </a:r>
            <a:r>
              <a:rPr lang="en-US" dirty="0" err="1"/>
              <a:t>supraadaptarea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exemplu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posibil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preferăm</a:t>
            </a:r>
            <a:r>
              <a:rPr lang="en-US" dirty="0"/>
              <a:t> o </a:t>
            </a:r>
            <a:r>
              <a:rPr lang="en-US" dirty="0" err="1"/>
              <a:t>hotărâre</a:t>
            </a:r>
            <a:r>
              <a:rPr lang="en-US" dirty="0"/>
              <a:t> care nu „</a:t>
            </a:r>
            <a:r>
              <a:rPr lang="en-US" dirty="0" err="1"/>
              <a:t>favorizează</a:t>
            </a:r>
            <a:r>
              <a:rPr lang="en-US" dirty="0"/>
              <a:t>” </a:t>
            </a:r>
            <a:r>
              <a:rPr lang="en-US" dirty="0" err="1"/>
              <a:t>nicio</a:t>
            </a:r>
            <a:r>
              <a:rPr lang="en-US" dirty="0"/>
              <a:t> </a:t>
            </a:r>
            <a:r>
              <a:rPr lang="en-US" dirty="0" err="1"/>
              <a:t>clasă</a:t>
            </a:r>
            <a:r>
              <a:rPr lang="en-US" dirty="0"/>
              <a:t> (</a:t>
            </a:r>
            <a:r>
              <a:rPr lang="en-US" dirty="0" err="1"/>
              <a:t>în</a:t>
            </a:r>
            <a:r>
              <a:rPr lang="en-US" dirty="0"/>
              <a:t> special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clasele</a:t>
            </a:r>
            <a:r>
              <a:rPr lang="en-US" dirty="0"/>
              <a:t> sunt </a:t>
            </a:r>
            <a:r>
              <a:rPr lang="en-US" dirty="0" err="1"/>
              <a:t>aproximativ</a:t>
            </a:r>
            <a:r>
              <a:rPr lang="en-US" dirty="0"/>
              <a:t> la </a:t>
            </a:r>
            <a:r>
              <a:rPr lang="en-US" dirty="0" err="1"/>
              <a:t>fel</a:t>
            </a:r>
            <a:r>
              <a:rPr lang="en-US" dirty="0"/>
              <a:t> de populate).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Geometric,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înseamnă</a:t>
            </a:r>
            <a:r>
              <a:rPr lang="en-US" dirty="0"/>
              <a:t> </a:t>
            </a:r>
            <a:r>
              <a:rPr lang="en-US" dirty="0" err="1"/>
              <a:t>alegerea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limite</a:t>
            </a:r>
            <a:r>
              <a:rPr lang="en-US" dirty="0"/>
              <a:t> care </a:t>
            </a:r>
            <a:r>
              <a:rPr lang="en-US" dirty="0" err="1"/>
              <a:t>maximizează</a:t>
            </a:r>
            <a:r>
              <a:rPr lang="en-US" dirty="0"/>
              <a:t> </a:t>
            </a:r>
            <a:r>
              <a:rPr lang="en-US" dirty="0" err="1"/>
              <a:t>distanța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marginea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limită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ambele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.</a:t>
            </a:r>
            <a:endParaRPr lang="en-US" sz="24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2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 de separare de tip</a:t>
            </a:r>
            <a:r>
              <a:rPr lang="en-US" dirty="0"/>
              <a:t>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DD54-9BEC-4CC4-A9B0-976A583DE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  <p:pic>
        <p:nvPicPr>
          <p:cNvPr id="2049" name="Picture 1" descr="page7image3841856">
            <a:extLst>
              <a:ext uri="{FF2B5EF4-FFF2-40B4-BE49-F238E27FC236}">
                <a16:creationId xmlns:a16="http://schemas.microsoft.com/office/drawing/2014/main" id="{4AA5BB9E-B26C-3241-8845-E59268EB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7239" y="1421132"/>
            <a:ext cx="4638535" cy="456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4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Geometria limitelor de decizie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Reamintim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granița</a:t>
            </a:r>
            <a:r>
              <a:rPr lang="en-US" dirty="0"/>
              <a:t> </a:t>
            </a:r>
            <a:r>
              <a:rPr lang="en-US" dirty="0" err="1"/>
              <a:t>deciziei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definită</a:t>
            </a:r>
            <a:r>
              <a:rPr lang="en-US" dirty="0"/>
              <a:t> de o </a:t>
            </a:r>
            <a:r>
              <a:rPr lang="en-US" dirty="0" err="1"/>
              <a:t>ecuație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termeni</a:t>
            </a:r>
            <a:r>
              <a:rPr lang="en-US" dirty="0"/>
              <a:t> de </a:t>
            </a:r>
            <a:r>
              <a:rPr lang="en-US" dirty="0" err="1"/>
              <a:t>predictori</a:t>
            </a:r>
            <a:r>
              <a:rPr lang="en-US" dirty="0"/>
              <a:t>. O </a:t>
            </a:r>
            <a:r>
              <a:rPr lang="en-US" dirty="0" err="1"/>
              <a:t>limită</a:t>
            </a:r>
            <a:r>
              <a:rPr lang="en-US" dirty="0"/>
              <a:t> </a:t>
            </a:r>
            <a:r>
              <a:rPr lang="en-US" dirty="0" err="1"/>
              <a:t>liniară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definită</a:t>
            </a:r>
            <a:r>
              <a:rPr lang="en-US" dirty="0"/>
              <a:t> de:</a:t>
            </a:r>
            <a:endParaRPr lang="ro-RO" dirty="0"/>
          </a:p>
          <a:p>
            <a:r>
              <a:rPr lang="en-US" dirty="0"/>
              <a:t>			</a:t>
            </a:r>
            <a:r>
              <a:rPr lang="en-US" i="1" dirty="0" err="1"/>
              <a:t>w</a:t>
            </a:r>
            <a:r>
              <a:rPr lang="en-US" baseline="30000" dirty="0" err="1"/>
              <a:t>⊤</a:t>
            </a:r>
            <a:r>
              <a:rPr lang="en-US" i="1" dirty="0" err="1"/>
              <a:t>x</a:t>
            </a:r>
            <a:r>
              <a:rPr lang="en-US" dirty="0"/>
              <a:t> + </a:t>
            </a:r>
            <a:r>
              <a:rPr lang="en-US" i="1" dirty="0"/>
              <a:t>b</a:t>
            </a:r>
            <a:r>
              <a:rPr lang="en-US" dirty="0"/>
              <a:t> = 0 (</a:t>
            </a:r>
            <a:r>
              <a:rPr lang="ro-RO" dirty="0"/>
              <a:t>Ecuația generală a unui hiperplan</a:t>
            </a:r>
            <a:r>
              <a:rPr lang="en-US" dirty="0"/>
              <a:t>) </a:t>
            </a:r>
            <a:endParaRPr lang="en-US" sz="2400" dirty="0"/>
          </a:p>
          <a:p>
            <a:r>
              <a:rPr lang="en-US" dirty="0" err="1"/>
              <a:t>Amintiți-vă</a:t>
            </a:r>
            <a:r>
              <a:rPr lang="ro-RO" dirty="0"/>
              <a:t>: </a:t>
            </a:r>
            <a:r>
              <a:rPr lang="en-US" dirty="0" err="1"/>
              <a:t>coeficienții</a:t>
            </a:r>
            <a:r>
              <a:rPr lang="en-US" dirty="0"/>
              <a:t> </a:t>
            </a:r>
            <a:r>
              <a:rPr lang="en-US" dirty="0" err="1"/>
              <a:t>neconstanți</a:t>
            </a:r>
            <a:r>
              <a:rPr lang="en-US" dirty="0"/>
              <a:t>, w, </a:t>
            </a:r>
            <a:r>
              <a:rPr lang="en-US" dirty="0" err="1"/>
              <a:t>reprezintă</a:t>
            </a:r>
            <a:r>
              <a:rPr lang="en-US" dirty="0"/>
              <a:t> un </a:t>
            </a:r>
            <a:r>
              <a:rPr lang="en-US" b="1" i="1" dirty="0"/>
              <a:t>vector normal</a:t>
            </a:r>
            <a:r>
              <a:rPr lang="en-US" dirty="0"/>
              <a:t>, </a:t>
            </a:r>
            <a:r>
              <a:rPr lang="en-US" dirty="0" err="1"/>
              <a:t>îndreptat</a:t>
            </a:r>
            <a:r>
              <a:rPr lang="en-US" dirty="0"/>
              <a:t> </a:t>
            </a:r>
            <a:r>
              <a:rPr lang="en-US" dirty="0" err="1"/>
              <a:t>ortogonal</a:t>
            </a:r>
            <a:r>
              <a:rPr lang="en-US" dirty="0"/>
              <a:t> </a:t>
            </a:r>
            <a:r>
              <a:rPr lang="ro-RO" dirty="0"/>
              <a:t>pe</a:t>
            </a:r>
            <a:r>
              <a:rPr lang="en-US" dirty="0"/>
              <a:t> </a:t>
            </a:r>
            <a:r>
              <a:rPr lang="ro-RO" dirty="0"/>
              <a:t>hiper</a:t>
            </a:r>
            <a:r>
              <a:rPr lang="en-US" dirty="0"/>
              <a:t>plan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7</a:t>
            </a:fld>
            <a:endParaRPr lang="en-US"/>
          </a:p>
        </p:txBody>
      </p:sp>
      <p:pic>
        <p:nvPicPr>
          <p:cNvPr id="3073" name="Picture 1" descr="page8image3899200">
            <a:extLst>
              <a:ext uri="{FF2B5EF4-FFF2-40B4-BE49-F238E27FC236}">
                <a16:creationId xmlns:a16="http://schemas.microsoft.com/office/drawing/2014/main" id="{23188ED2-42FC-684E-9F4A-CB1AAE349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230" y="3482852"/>
            <a:ext cx="3247978" cy="28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3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Geometria limitelor de decizie </a:t>
            </a:r>
            <a:r>
              <a:rPr lang="en-US" dirty="0"/>
              <a:t>(cont.)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Acum</a:t>
            </a:r>
            <a:r>
              <a:rPr lang="en-US" dirty="0"/>
              <a:t>,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ro-RO" dirty="0"/>
              <a:t>puțină </a:t>
            </a:r>
            <a:r>
              <a:rPr lang="en-US" dirty="0" err="1"/>
              <a:t>geometrie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calcula</a:t>
            </a:r>
            <a:r>
              <a:rPr lang="en-US" dirty="0"/>
              <a:t> </a:t>
            </a:r>
            <a:r>
              <a:rPr lang="en-US" dirty="0" err="1"/>
              <a:t>distanța</a:t>
            </a:r>
            <a:r>
              <a:rPr lang="en-US" dirty="0"/>
              <a:t> </a:t>
            </a:r>
            <a:r>
              <a:rPr lang="ro-RO" dirty="0"/>
              <a:t>o</a:t>
            </a:r>
            <a:r>
              <a:rPr lang="en-US" dirty="0" err="1"/>
              <a:t>ric</a:t>
            </a:r>
            <a:r>
              <a:rPr lang="ro-RO" dirty="0"/>
              <a:t>ărui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până</a:t>
            </a:r>
            <a:r>
              <a:rPr lang="en-US" dirty="0"/>
              <a:t> la </a:t>
            </a:r>
            <a:r>
              <a:rPr lang="en-US" dirty="0" err="1"/>
              <a:t>limita</a:t>
            </a:r>
            <a:r>
              <a:rPr lang="en-US" dirty="0"/>
              <a:t> </a:t>
            </a:r>
            <a:r>
              <a:rPr lang="en-US" dirty="0" err="1"/>
              <a:t>deciziei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w </a:t>
            </a:r>
            <a:r>
              <a:rPr lang="en-US" dirty="0" err="1"/>
              <a:t>și</a:t>
            </a:r>
            <a:r>
              <a:rPr lang="en-US" dirty="0"/>
              <a:t> b.</a:t>
            </a:r>
            <a:endParaRPr lang="en-US" dirty="0">
              <a:effectLst/>
            </a:endParaRPr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  <a:p>
            <a:endParaRPr lang="en-US" sz="1200" dirty="0"/>
          </a:p>
          <a:p>
            <a:r>
              <a:rPr lang="en-US" dirty="0" err="1"/>
              <a:t>Distanța</a:t>
            </a:r>
            <a:r>
              <a:rPr lang="en-US" dirty="0"/>
              <a:t> de la un </a:t>
            </a:r>
            <a:r>
              <a:rPr lang="en-US" dirty="0" err="1"/>
              <a:t>punct</a:t>
            </a:r>
            <a:r>
              <a:rPr lang="en-US" dirty="0"/>
              <a:t> 𝑥∈ℝ</a:t>
            </a:r>
            <a:r>
              <a:rPr lang="en-US" baseline="30000" dirty="0"/>
              <a:t>𝑛</a:t>
            </a:r>
            <a:r>
              <a:rPr lang="en-US" dirty="0"/>
              <a:t> la </a:t>
            </a:r>
            <a:r>
              <a:rPr lang="en-US" dirty="0" err="1"/>
              <a:t>limita</a:t>
            </a:r>
            <a:r>
              <a:rPr lang="en-US" dirty="0"/>
              <a:t> </a:t>
            </a:r>
            <a:r>
              <a:rPr lang="en-US" dirty="0" err="1"/>
              <a:t>deciziei</a:t>
            </a:r>
            <a:r>
              <a:rPr lang="en-US" dirty="0"/>
              <a:t> </a:t>
            </a:r>
            <a:r>
              <a:rPr lang="en-US" dirty="0" err="1"/>
              <a:t>este</a:t>
            </a:r>
            <a:endParaRPr lang="en-US" sz="1200" dirty="0"/>
          </a:p>
          <a:p>
            <a:r>
              <a:rPr lang="en-US" dirty="0"/>
              <a:t>									</a:t>
            </a:r>
            <a:endParaRPr lang="ro-RO" dirty="0"/>
          </a:p>
          <a:p>
            <a:endParaRPr lang="ro-RO" dirty="0"/>
          </a:p>
          <a:p>
            <a:r>
              <a:rPr lang="ro-RO" dirty="0"/>
              <a:t>									</a:t>
            </a:r>
            <a:r>
              <a:rPr lang="en-US" dirty="0"/>
              <a:t>(</a:t>
            </a:r>
            <a:r>
              <a:rPr lang="ro-RO" dirty="0"/>
              <a:t>Distanță </a:t>
            </a:r>
            <a:r>
              <a:rPr lang="en-US" dirty="0"/>
              <a:t>Euclidean</a:t>
            </a:r>
            <a:r>
              <a:rPr lang="ro-RO" dirty="0"/>
              <a:t>ă</a:t>
            </a:r>
            <a:r>
              <a:rPr lang="en-US" dirty="0"/>
              <a:t>)</a:t>
            </a:r>
          </a:p>
          <a:p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8</a:t>
            </a:fld>
            <a:endParaRPr lang="en-US"/>
          </a:p>
        </p:txBody>
      </p:sp>
      <p:pic>
        <p:nvPicPr>
          <p:cNvPr id="4097" name="Picture 1" descr="page9image3819008">
            <a:extLst>
              <a:ext uri="{FF2B5EF4-FFF2-40B4-BE49-F238E27FC236}">
                <a16:creationId xmlns:a16="http://schemas.microsoft.com/office/drawing/2014/main" id="{2DB6CB32-26B8-C44E-810F-A0AF7758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5520" y="2147416"/>
            <a:ext cx="2605270" cy="228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9BDEA-39A9-764C-A1F2-5227D12105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720" y="4822247"/>
            <a:ext cx="3098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Maximiz</a:t>
            </a:r>
            <a:r>
              <a:rPr lang="ro-RO" dirty="0"/>
              <a:t>area distanței între clase (</a:t>
            </a:r>
            <a:r>
              <a:rPr lang="en-US" dirty="0"/>
              <a:t> Mar</a:t>
            </a:r>
            <a:r>
              <a:rPr lang="ro-RO" dirty="0"/>
              <a:t>ja)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Acum</a:t>
            </a:r>
            <a:r>
              <a:rPr lang="en-US" dirty="0"/>
              <a:t> ne </a:t>
            </a:r>
            <a:r>
              <a:rPr lang="en-US" dirty="0" err="1"/>
              <a:t>putem</a:t>
            </a:r>
            <a:r>
              <a:rPr lang="en-US" dirty="0"/>
              <a:t> formula </a:t>
            </a:r>
            <a:r>
              <a:rPr lang="en-US" dirty="0" err="1"/>
              <a:t>obiectivul</a:t>
            </a:r>
            <a:r>
              <a:rPr lang="en-US" dirty="0"/>
              <a:t> -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găsim</a:t>
            </a:r>
            <a:r>
              <a:rPr lang="en-US" dirty="0"/>
              <a:t> o </a:t>
            </a:r>
            <a:r>
              <a:rPr lang="en-US" dirty="0" err="1"/>
              <a:t>limită</a:t>
            </a:r>
            <a:r>
              <a:rPr lang="en-US" dirty="0"/>
              <a:t> de </a:t>
            </a:r>
            <a:r>
              <a:rPr lang="en-US" dirty="0" err="1"/>
              <a:t>decizie</a:t>
            </a:r>
            <a:r>
              <a:rPr lang="en-US" dirty="0"/>
              <a:t> care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maximizeze</a:t>
            </a:r>
            <a:r>
              <a:rPr lang="en-US" dirty="0"/>
              <a:t> </a:t>
            </a:r>
            <a:r>
              <a:rPr lang="en-US" dirty="0" err="1"/>
              <a:t>distanța</a:t>
            </a:r>
            <a:r>
              <a:rPr lang="en-US" dirty="0"/>
              <a:t> </a:t>
            </a:r>
            <a:r>
              <a:rPr lang="en-US" dirty="0" err="1"/>
              <a:t>până</a:t>
            </a:r>
            <a:r>
              <a:rPr lang="en-US" dirty="0"/>
              <a:t> la </a:t>
            </a:r>
            <a:r>
              <a:rPr lang="en-US" dirty="0" err="1"/>
              <a:t>ambele</a:t>
            </a:r>
            <a:r>
              <a:rPr lang="en-US" dirty="0"/>
              <a:t> </a:t>
            </a:r>
            <a:r>
              <a:rPr lang="en-US" dirty="0" err="1"/>
              <a:t>clase</a:t>
            </a:r>
            <a:r>
              <a:rPr lang="en-US" dirty="0"/>
              <a:t> - ca o </a:t>
            </a:r>
            <a:r>
              <a:rPr lang="en-US" dirty="0" err="1"/>
              <a:t>problemă</a:t>
            </a:r>
            <a:r>
              <a:rPr lang="en-US" dirty="0"/>
              <a:t> de </a:t>
            </a:r>
            <a:r>
              <a:rPr lang="en-US" dirty="0" err="1"/>
              <a:t>optimizare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unde</a:t>
            </a:r>
            <a:r>
              <a:rPr lang="en-US" dirty="0"/>
              <a:t> M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număr</a:t>
            </a:r>
            <a:r>
              <a:rPr lang="en-US" dirty="0"/>
              <a:t> real care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lățimea</a:t>
            </a:r>
            <a:r>
              <a:rPr lang="en-US" dirty="0"/>
              <a:t> „mar</a:t>
            </a:r>
            <a:r>
              <a:rPr lang="ro-RO" dirty="0"/>
              <a:t>jei</a:t>
            </a:r>
            <a:r>
              <a:rPr lang="en-US" dirty="0"/>
              <a:t>”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± 1. </a:t>
            </a:r>
            <a:r>
              <a:rPr lang="en-US" dirty="0" err="1"/>
              <a:t>Inegalitățile</a:t>
            </a:r>
            <a:r>
              <a:rPr lang="en-US" dirty="0"/>
              <a:t> | D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 | ≥ M se </a:t>
            </a:r>
            <a:r>
              <a:rPr lang="en-US" dirty="0" err="1"/>
              <a:t>numesc</a:t>
            </a:r>
            <a:r>
              <a:rPr lang="en-US" dirty="0"/>
              <a:t> </a:t>
            </a:r>
            <a:r>
              <a:rPr lang="en-US" dirty="0" err="1"/>
              <a:t>constrângeri</a:t>
            </a:r>
            <a:r>
              <a:rPr lang="en-US" dirty="0"/>
              <a:t>.</a:t>
            </a:r>
          </a:p>
          <a:p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optimizare</a:t>
            </a:r>
            <a:r>
              <a:rPr lang="en-US" dirty="0"/>
              <a:t> </a:t>
            </a:r>
            <a:r>
              <a:rPr lang="en-US" dirty="0" err="1"/>
              <a:t>constrânsă</a:t>
            </a:r>
            <a:r>
              <a:rPr lang="en-US" dirty="0"/>
              <a:t>, </a:t>
            </a:r>
            <a:r>
              <a:rPr lang="en-US" dirty="0" err="1"/>
              <a:t>prezentă</a:t>
            </a:r>
            <a:r>
              <a:rPr lang="en-US" dirty="0"/>
              <a:t> </a:t>
            </a:r>
            <a:r>
              <a:rPr lang="en-US" dirty="0" err="1"/>
              <a:t>aici</a:t>
            </a:r>
            <a:r>
              <a:rPr lang="en-US" dirty="0"/>
              <a:t>, pare </a:t>
            </a:r>
            <a:r>
              <a:rPr lang="en-US" dirty="0" err="1"/>
              <a:t>dificilă</a:t>
            </a:r>
            <a:r>
              <a:rPr lang="en-US" dirty="0"/>
              <a:t>. </a:t>
            </a:r>
            <a:r>
              <a:rPr lang="en-US" dirty="0" err="1"/>
              <a:t>Să</a:t>
            </a:r>
            <a:r>
              <a:rPr lang="en-US" dirty="0"/>
              <a:t> o </a:t>
            </a:r>
            <a:r>
              <a:rPr lang="en-US" dirty="0" err="1"/>
              <a:t>simplificăm</a:t>
            </a:r>
            <a:r>
              <a:rPr lang="en-US" dirty="0"/>
              <a:t> cu o </a:t>
            </a:r>
            <a:r>
              <a:rPr lang="en-US" dirty="0" err="1"/>
              <a:t>mică</a:t>
            </a:r>
            <a:r>
              <a:rPr lang="en-US" dirty="0"/>
              <a:t> </a:t>
            </a:r>
            <a:r>
              <a:rPr lang="en-US" dirty="0" err="1"/>
              <a:t>intuiție</a:t>
            </a:r>
            <a:r>
              <a:rPr lang="en-US" dirty="0"/>
              <a:t> </a:t>
            </a:r>
            <a:r>
              <a:rPr lang="en-US" dirty="0" err="1"/>
              <a:t>geometrică</a:t>
            </a:r>
            <a:r>
              <a:rPr lang="en-US" dirty="0"/>
              <a:t>. </a:t>
            </a:r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DF212-9DB8-BA40-A713-9B0621A940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933" y="2121373"/>
            <a:ext cx="8005494" cy="136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9684</TotalTime>
  <Words>1861</Words>
  <Application>Microsoft Office PowerPoint</Application>
  <PresentationFormat>Widescreen</PresentationFormat>
  <Paragraphs>224</Paragraphs>
  <Slides>34</Slides>
  <Notes>7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CMMI8</vt:lpstr>
      <vt:lpstr>CMR12</vt:lpstr>
      <vt:lpstr>Karla</vt:lpstr>
      <vt:lpstr>1_GEC_template</vt:lpstr>
      <vt:lpstr>Curs 12: Mașini cu Suport Vectorial (SVMs)</vt:lpstr>
      <vt:lpstr>Cuprins </vt:lpstr>
      <vt:lpstr>Recapitulare frontiera/limita deciziei</vt:lpstr>
      <vt:lpstr>Recapitulare frontiera/limita deciziei (cont.)</vt:lpstr>
      <vt:lpstr>Recapitulare frontiera/limita deciziei (cont.)</vt:lpstr>
      <vt:lpstr>Exemplu de separare de tip SVM</vt:lpstr>
      <vt:lpstr>Geometria limitelor de decizie</vt:lpstr>
      <vt:lpstr>Geometria limitelor de decizie (cont.)</vt:lpstr>
      <vt:lpstr>Maximizarea distanței între clase ( Marja)</vt:lpstr>
      <vt:lpstr>Maximizarea distanței între clase ( Marja) (cont.)</vt:lpstr>
      <vt:lpstr>Maximizarea distanței între clase ( Marja) (cont.)</vt:lpstr>
      <vt:lpstr>Clasificare cu suport vectorial (SVC): marjă strictă </vt:lpstr>
      <vt:lpstr>SVC și optimizarea convexă</vt:lpstr>
      <vt:lpstr>Clasificarea Datelor care nu se pot separa liniar  </vt:lpstr>
      <vt:lpstr>Geometria Datelor</vt:lpstr>
      <vt:lpstr>Support Vector Classifier: Soft Margin </vt:lpstr>
      <vt:lpstr>SVC:  relaxarea constrângerilor  </vt:lpstr>
      <vt:lpstr>SVC:  relaxarea constrângerilor </vt:lpstr>
      <vt:lpstr>SVC:  relaxarea constrângerilor </vt:lpstr>
      <vt:lpstr>SVC:  relaxarea constrângerilor - tuning </vt:lpstr>
      <vt:lpstr>Decision Boundaries and Support Vectors </vt:lpstr>
      <vt:lpstr>Decision Boundaries and Support Vectors </vt:lpstr>
      <vt:lpstr>Decision Boundaries and Support Vectors </vt:lpstr>
      <vt:lpstr>SVC as Optimization </vt:lpstr>
      <vt:lpstr>Extindere la frontiere de separare neliniare</vt:lpstr>
      <vt:lpstr>Regresia polinomială: două perspective</vt:lpstr>
      <vt:lpstr>Transformarea Datelor</vt:lpstr>
      <vt:lpstr>SVC cu limite de decizie neliniare</vt:lpstr>
      <vt:lpstr>SVC cu limite de decizie neliniare(cont.)</vt:lpstr>
      <vt:lpstr>Inner Products</vt:lpstr>
      <vt:lpstr>Kernel Trick</vt:lpstr>
      <vt:lpstr>Kernel Trick (cont.)</vt:lpstr>
      <vt:lpstr>Transformarea Datelor: un exemplu</vt:lpstr>
      <vt:lpstr>Exemple de nuclee (kernel)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Stefan Bildea</cp:lastModifiedBy>
  <cp:revision>332</cp:revision>
  <cp:lastPrinted>2018-11-19T17:50:44Z</cp:lastPrinted>
  <dcterms:created xsi:type="dcterms:W3CDTF">2018-07-11T02:31:23Z</dcterms:created>
  <dcterms:modified xsi:type="dcterms:W3CDTF">2021-01-05T09:31:12Z</dcterms:modified>
</cp:coreProperties>
</file>